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4"/>
  </p:notesMasterIdLst>
  <p:sldIdLst>
    <p:sldId id="319" r:id="rId3"/>
    <p:sldId id="283"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4" r:id="rId31"/>
    <p:sldId id="300"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8E483-02ED-4DAA-88AE-5EB691B4F345}"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A2D0EF-BB76-438A-89FB-B231EB303906}" type="slidenum">
              <a:rPr lang="tr-TR" smtClean="0"/>
              <a:t>‹#›</a:t>
            </a:fld>
            <a:endParaRPr lang="tr-TR"/>
          </a:p>
        </p:txBody>
      </p:sp>
    </p:spTree>
    <p:extLst>
      <p:ext uri="{BB962C8B-B14F-4D97-AF65-F5344CB8AC3E}">
        <p14:creationId xmlns:p14="http://schemas.microsoft.com/office/powerpoint/2010/main" val="19299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325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AD853278-FE86-463A-9A26-41627ABF6A54}"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Yuvarlatılmış Dikdörtge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8754EECC-5F35-4E8A-BDD8-435E70EBB9EE}" type="datetimeFigureOut">
              <a:rPr lang="tr-TR" smtClean="0"/>
              <a:t>15.04.2016</a:t>
            </a:fld>
            <a:endParaRPr lang="tr-TR"/>
          </a:p>
        </p:txBody>
      </p:sp>
      <p:sp>
        <p:nvSpPr>
          <p:cNvPr id="17" name="Altbilgi Yer Tutucusu 16"/>
          <p:cNvSpPr>
            <a:spLocks noGrp="1"/>
          </p:cNvSpPr>
          <p:nvPr>
            <p:ph type="ftr" sz="quarter" idx="11"/>
          </p:nvPr>
        </p:nvSpPr>
        <p:spPr/>
        <p:txBody>
          <a:bodyPr/>
          <a:lstStyle/>
          <a:p>
            <a:endParaRPr lang="tr-T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0C488852-E9F1-4044-B6B1-3444632CD977}" type="slidenum">
              <a:rPr lang="tr-TR" smtClean="0"/>
              <a:t>‹#›</a:t>
            </a:fld>
            <a:endParaRPr lang="tr-TR"/>
          </a:p>
        </p:txBody>
      </p:sp>
      <p:sp>
        <p:nvSpPr>
          <p:cNvPr id="7" name="Dikdörtgen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8754EECC-5F35-4E8A-BDD8-435E70EBB9EE}"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C488852-E9F1-4044-B6B1-3444632CD977}"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8754EECC-5F35-4E8A-BDD8-435E70EBB9EE}"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C488852-E9F1-4044-B6B1-3444632CD977}"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468B21FB-7C59-4451-A46A-2412986CBA1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B95F905F-059A-4EDD-88BF-BA44020A4990}"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3704213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76ADD5B1-DFB1-4A79-A791-488445A52EF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A1703F-59C2-48D5-B7AD-742FA755ADCB}"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6543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25C6FFFA-15A8-4608-833F-92ED62C887C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90CD9F3-D5A8-408F-A461-D7B431403CB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996220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E192F259-844C-46E5-B736-3A78834937B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A42E7133-0419-426F-97D9-10E12E0D35B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073616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94F10F4E-C954-478E-8652-9CAB2760E811}"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C9C30148-F127-4949-A095-AF76BFF6B62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60482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2CD8A8E9-CF4D-4E51-829B-3F22B116F12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B519B130-B696-40B0-A3EA-3AED4B79BDFC}"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685487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FCEFF25-0585-49D5-8184-C4B96EBA1D2B}"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88FAE020-C5C2-4E31-A001-72551256B8A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310328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C3FEAF60-BD1D-4E43-B55F-30E85A90CDD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6567ED24-0836-4F30-8D19-256413BDB7F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77102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8754EECC-5F35-4E8A-BDD8-435E70EBB9EE}"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C488852-E9F1-4044-B6B1-3444632CD977}" type="slidenum">
              <a:rPr lang="tr-TR" smtClean="0"/>
              <a:t>‹#›</a:t>
            </a:fld>
            <a:endParaRPr lang="tr-TR"/>
          </a:p>
        </p:txBody>
      </p:sp>
      <p:sp>
        <p:nvSpPr>
          <p:cNvPr id="8" name="İçerik Yer Tutucusu 7"/>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AD6BFB2A-34E2-4CCF-B48B-9E344B4621AE}"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BDB5F0A1-6170-4AB8-8852-AFC2DFD0628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526037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F06CD2D1-19CA-491B-A3CF-13035E6F3B48}"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600AE4-0AB1-41F1-B725-23580E2A7BA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509852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5966923-1933-4AD8-8079-D91C0E16061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16F4EB-C92A-4FB8-94A8-0931A620F47E}"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39610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Yuvarlatılmış Dikdörtge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8754EECC-5F35-4E8A-BDD8-435E70EBB9EE}" type="datetimeFigureOut">
              <a:rPr lang="tr-TR" smtClean="0"/>
              <a:t>15.04.2016</a:t>
            </a:fld>
            <a:endParaRPr lang="tr-TR"/>
          </a:p>
        </p:txBody>
      </p:sp>
      <p:sp>
        <p:nvSpPr>
          <p:cNvPr id="5" name="Altbilgi Yer Tutucusu 4"/>
          <p:cNvSpPr>
            <a:spLocks noGrp="1"/>
          </p:cNvSpPr>
          <p:nvPr>
            <p:ph type="ftr" sz="quarter" idx="11"/>
          </p:nvPr>
        </p:nvSpPr>
        <p:spPr>
          <a:xfrm>
            <a:off x="800100" y="6172200"/>
            <a:ext cx="4000500" cy="457200"/>
          </a:xfrm>
        </p:spPr>
        <p:txBody>
          <a:bodyPr/>
          <a:lstStyle/>
          <a:p>
            <a:endParaRPr lang="tr-TR"/>
          </a:p>
        </p:txBody>
      </p:sp>
      <p:sp>
        <p:nvSpPr>
          <p:cNvPr id="7" name="Dikdörtgen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146304" y="6208776"/>
            <a:ext cx="457200" cy="457200"/>
          </a:xfrm>
        </p:spPr>
        <p:txBody>
          <a:bodyPr/>
          <a:lstStyle/>
          <a:p>
            <a:fld id="{0C488852-E9F1-4044-B6B1-3444632CD977}"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8754EECC-5F35-4E8A-BDD8-435E70EBB9EE}"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C488852-E9F1-4044-B6B1-3444632CD977}" type="slidenum">
              <a:rPr lang="tr-TR" smtClean="0"/>
              <a:t>‹#›</a:t>
            </a:fld>
            <a:endParaRPr lang="tr-TR"/>
          </a:p>
        </p:txBody>
      </p:sp>
      <p:sp>
        <p:nvSpPr>
          <p:cNvPr id="9" name="İçerik Yer Tutucusu 8"/>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8754EECC-5F35-4E8A-BDD8-435E70EBB9EE}" type="datetimeFigureOut">
              <a:rPr lang="tr-TR" smtClean="0"/>
              <a:t>15.04.2016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C488852-E9F1-4044-B6B1-3444632CD977}" type="slidenum">
              <a:rPr lang="tr-TR" smtClean="0"/>
              <a:t>‹#›</a:t>
            </a:fld>
            <a:endParaRPr lang="tr-TR"/>
          </a:p>
        </p:txBody>
      </p:sp>
      <p:sp>
        <p:nvSpPr>
          <p:cNvPr id="11" name="İçerik Yer Tutucusu 10"/>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8754EECC-5F35-4E8A-BDD8-435E70EBB9EE}" type="datetimeFigureOut">
              <a:rPr lang="tr-TR" smtClean="0"/>
              <a:t>15.04.2016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C488852-E9F1-4044-B6B1-3444632CD977}"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754EECC-5F35-4E8A-BDD8-435E70EBB9EE}" type="datetimeFigureOut">
              <a:rPr lang="tr-TR" smtClean="0"/>
              <a:t>15.04.2016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C488852-E9F1-4044-B6B1-3444632CD977}"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Yuvarlatılmış Dikdörtge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8754EECC-5F35-4E8A-BDD8-435E70EBB9EE}"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C488852-E9F1-4044-B6B1-3444632CD977}" type="slidenum">
              <a:rPr lang="tr-TR" smtClean="0"/>
              <a:t>‹#›</a:t>
            </a:fld>
            <a:endParaRPr lang="tr-TR"/>
          </a:p>
        </p:txBody>
      </p:sp>
      <p:sp>
        <p:nvSpPr>
          <p:cNvPr id="11" name="İçerik Yer Tutucusu 10"/>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8754EECC-5F35-4E8A-BDD8-435E70EBB9EE}" type="datetimeFigureOut">
              <a:rPr lang="tr-TR" smtClean="0"/>
              <a:t>15.04.2016</a:t>
            </a:fld>
            <a:endParaRPr lang="tr-TR"/>
          </a:p>
        </p:txBody>
      </p:sp>
      <p:sp>
        <p:nvSpPr>
          <p:cNvPr id="6" name="Altbilgi Yer Tutucusu 5"/>
          <p:cNvSpPr>
            <a:spLocks noGrp="1"/>
          </p:cNvSpPr>
          <p:nvPr>
            <p:ph type="ftr" sz="quarter" idx="11"/>
          </p:nvPr>
        </p:nvSpPr>
        <p:spPr>
          <a:xfrm>
            <a:off x="914400" y="6172200"/>
            <a:ext cx="3886200" cy="457200"/>
          </a:xfrm>
        </p:spPr>
        <p:txBody>
          <a:bodyPr/>
          <a:lstStyle/>
          <a:p>
            <a:endParaRPr lang="tr-TR"/>
          </a:p>
        </p:txBody>
      </p:sp>
      <p:sp>
        <p:nvSpPr>
          <p:cNvPr id="7" name="Slayt Numarası Yer Tutucusu 6"/>
          <p:cNvSpPr>
            <a:spLocks noGrp="1"/>
          </p:cNvSpPr>
          <p:nvPr>
            <p:ph type="sldNum" sz="quarter" idx="12"/>
          </p:nvPr>
        </p:nvSpPr>
        <p:spPr>
          <a:xfrm>
            <a:off x="146304" y="6208776"/>
            <a:ext cx="457200" cy="457200"/>
          </a:xfrm>
        </p:spPr>
        <p:txBody>
          <a:bodyPr/>
          <a:lstStyle/>
          <a:p>
            <a:fld id="{0C488852-E9F1-4044-B6B1-3444632CD977}" type="slidenum">
              <a:rPr lang="tr-TR" smtClean="0"/>
              <a:t>‹#›</a:t>
            </a:fld>
            <a:endParaRPr lang="tr-TR"/>
          </a:p>
        </p:txBody>
      </p:sp>
      <p:sp>
        <p:nvSpPr>
          <p:cNvPr id="11" name="Dikdörtgen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Yuvarlatılmış Dikdörtge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Başlık Yer Tutucus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754EECC-5F35-4E8A-BDD8-435E70EBB9EE}" type="datetimeFigureOut">
              <a:rPr lang="tr-TR" smtClean="0"/>
              <a:t>15.04.2016</a:t>
            </a:fld>
            <a:endParaRPr lang="tr-TR"/>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Slayt Numarası Yer Tutucus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C488852-E9F1-4044-B6B1-3444632CD977}"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C11D7A17-A620-4EA4-A4F4-CB6AE0BDB167}"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24AAF015-C8F5-4F90-BBBA-CECE5113AFE2}"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711171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2531"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22539" name="Metin kutusu 4"/>
          <p:cNvSpPr txBox="1">
            <a:spLocks noChangeArrowheads="1"/>
          </p:cNvSpPr>
          <p:nvPr/>
        </p:nvSpPr>
        <p:spPr bwMode="auto">
          <a:xfrm>
            <a:off x="3178834" y="2768600"/>
            <a:ext cx="30149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a:solidFill>
                  <a:prstClr val="black"/>
                </a:solidFill>
                <a:latin typeface="Times New Roman" pitchFamily="18" charset="0"/>
                <a:cs typeface="Times New Roman" pitchFamily="18" charset="0"/>
              </a:rPr>
              <a:t>İTHALAT VE İHRACAT</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(İTHALAT</a:t>
            </a:r>
            <a:r>
              <a:rPr lang="tr-TR" altLang="tr-TR" sz="1800" b="1" dirty="0" smtClean="0">
                <a:solidFill>
                  <a:prstClr val="black"/>
                </a:solidFill>
                <a:latin typeface="Times New Roman" pitchFamily="18" charset="0"/>
                <a:cs typeface="Times New Roman" pitchFamily="18" charset="0"/>
              </a:rPr>
              <a:t>)</a:t>
            </a:r>
          </a:p>
          <a:p>
            <a:pPr algn="ctr" eaLnBrk="0" fontAlgn="base" hangingPunct="0">
              <a:spcBef>
                <a:spcPct val="0"/>
              </a:spcBef>
              <a:spcAft>
                <a:spcPct val="0"/>
              </a:spcAft>
            </a:pPr>
            <a:r>
              <a:rPr lang="tr-TR" altLang="tr-TR" sz="1800" b="1" dirty="0" err="1">
                <a:solidFill>
                  <a:prstClr val="black"/>
                </a:solidFill>
                <a:latin typeface="Times New Roman" pitchFamily="18" charset="0"/>
                <a:cs typeface="Times New Roman" pitchFamily="18" charset="0"/>
              </a:rPr>
              <a:t>Öğr.Gör</a:t>
            </a:r>
            <a:r>
              <a:rPr lang="tr-TR" altLang="tr-TR" sz="1800" b="1" dirty="0">
                <a:solidFill>
                  <a:prstClr val="black"/>
                </a:solidFill>
                <a:latin typeface="Times New Roman" pitchFamily="18" charset="0"/>
                <a:cs typeface="Times New Roman" pitchFamily="18" charset="0"/>
              </a:rPr>
              <a:t>. </a:t>
            </a:r>
            <a:r>
              <a:rPr lang="tr-TR" altLang="tr-TR" sz="1800" b="1" dirty="0" err="1">
                <a:solidFill>
                  <a:prstClr val="black"/>
                </a:solidFill>
                <a:latin typeface="Times New Roman" pitchFamily="18" charset="0"/>
                <a:cs typeface="Times New Roman" pitchFamily="18" charset="0"/>
              </a:rPr>
              <a:t>Baycan</a:t>
            </a:r>
            <a:r>
              <a:rPr lang="tr-TR" altLang="tr-TR" sz="1800" b="1" dirty="0">
                <a:solidFill>
                  <a:prstClr val="black"/>
                </a:solidFill>
                <a:latin typeface="Times New Roman" pitchFamily="18" charset="0"/>
                <a:cs typeface="Times New Roman" pitchFamily="18" charset="0"/>
              </a:rPr>
              <a:t> </a:t>
            </a:r>
            <a:r>
              <a:rPr lang="tr-TR" altLang="tr-TR" sz="1800" b="1" dirty="0" smtClean="0">
                <a:solidFill>
                  <a:prstClr val="black"/>
                </a:solidFill>
                <a:latin typeface="Times New Roman" pitchFamily="18" charset="0"/>
                <a:cs typeface="Times New Roman" pitchFamily="18" charset="0"/>
              </a:rPr>
              <a:t>DEMİRAL</a:t>
            </a:r>
            <a:endParaRPr lang="tr-TR" altLang="tr-TR" sz="1800" b="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22857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624736"/>
          </a:xfrm>
        </p:spPr>
        <p:txBody>
          <a:bodyPr>
            <a:normAutofit lnSpcReduction="10000"/>
          </a:bodyPr>
          <a:lstStyle/>
          <a:p>
            <a:pPr marL="0" indent="0">
              <a:buNone/>
            </a:pPr>
            <a:r>
              <a:rPr lang="tr-TR" b="1"/>
              <a:t>1.3.1.5.	Damga Vergisi</a:t>
            </a:r>
          </a:p>
          <a:p>
            <a:pPr marL="0" indent="0">
              <a:buNone/>
            </a:pPr>
            <a:endParaRPr lang="tr-TR"/>
          </a:p>
          <a:p>
            <a:pPr marL="0" indent="0">
              <a:buNone/>
            </a:pPr>
            <a:r>
              <a:rPr lang="tr-TR" smtClean="0"/>
              <a:t>	Dış </a:t>
            </a:r>
            <a:r>
              <a:rPr lang="tr-TR"/>
              <a:t>ticaret işlemleri ile ilgili olan aşağıdaki kâğıtların düzenlenmesi damga vergisine tabidir. Damga Vergisinin mükellefi kâğıtları imza edenlerdir. Resmi dairelerle kişiler arasındaki işlemlere ait kâğıtların Damga Vergisini kişiler öder.</a:t>
            </a:r>
          </a:p>
          <a:p>
            <a:pPr marL="0" indent="0">
              <a:buNone/>
            </a:pPr>
            <a:r>
              <a:rPr lang="tr-TR" smtClean="0"/>
              <a:t></a:t>
            </a:r>
            <a:r>
              <a:rPr lang="tr-TR"/>
              <a:t>	Taahhütnameler</a:t>
            </a:r>
          </a:p>
          <a:p>
            <a:pPr marL="0" indent="0">
              <a:buNone/>
            </a:pPr>
            <a:r>
              <a:rPr lang="tr-TR"/>
              <a:t>	Taşıma senedi</a:t>
            </a:r>
          </a:p>
          <a:p>
            <a:pPr marL="0" indent="0">
              <a:buNone/>
            </a:pPr>
            <a:r>
              <a:rPr lang="tr-TR"/>
              <a:t>	Konşimentolar</a:t>
            </a:r>
          </a:p>
          <a:p>
            <a:pPr marL="0" indent="0">
              <a:buNone/>
            </a:pPr>
            <a:r>
              <a:rPr lang="tr-TR"/>
              <a:t>	Deniz ödüncü senedi</a:t>
            </a:r>
          </a:p>
          <a:p>
            <a:pPr marL="0" indent="0">
              <a:buNone/>
            </a:pPr>
            <a:r>
              <a:rPr lang="tr-TR"/>
              <a:t>	Menşe ve mahreç şehadetnameleri</a:t>
            </a:r>
          </a:p>
          <a:p>
            <a:pPr marL="0" indent="0">
              <a:buNone/>
            </a:pPr>
            <a:r>
              <a:rPr lang="tr-TR"/>
              <a:t>	Tasdikli manifesto nüshaları</a:t>
            </a:r>
          </a:p>
          <a:p>
            <a:pPr marL="0" indent="0">
              <a:buNone/>
            </a:pPr>
            <a:r>
              <a:rPr lang="tr-TR"/>
              <a:t>	Ordinolar</a:t>
            </a:r>
          </a:p>
          <a:p>
            <a:pPr marL="0" indent="0">
              <a:buNone/>
            </a:pPr>
            <a:r>
              <a:rPr lang="tr-TR"/>
              <a:t>	Gümrük idarelerine verilen özet beyan formları</a:t>
            </a:r>
          </a:p>
          <a:p>
            <a:pPr marL="0" indent="0">
              <a:buNone/>
            </a:pPr>
            <a:r>
              <a:rPr lang="tr-TR"/>
              <a:t>	Gümrük idarelerine verilen beyannameler</a:t>
            </a:r>
          </a:p>
          <a:p>
            <a:pPr marL="0" indent="0">
              <a:buNone/>
            </a:pPr>
            <a:endParaRPr lang="tr-TR"/>
          </a:p>
        </p:txBody>
      </p:sp>
    </p:spTree>
    <p:extLst>
      <p:ext uri="{BB962C8B-B14F-4D97-AF65-F5344CB8AC3E}">
        <p14:creationId xmlns:p14="http://schemas.microsoft.com/office/powerpoint/2010/main" val="1035476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476672"/>
            <a:ext cx="8856984" cy="6264696"/>
          </a:xfrm>
        </p:spPr>
        <p:txBody>
          <a:bodyPr>
            <a:normAutofit fontScale="92500" lnSpcReduction="20000"/>
          </a:bodyPr>
          <a:lstStyle/>
          <a:p>
            <a:pPr marL="0" indent="0">
              <a:buNone/>
            </a:pPr>
            <a:r>
              <a:rPr lang="tr-TR" b="1"/>
              <a:t>1.3.2.	İthalattan Tahsil Edilen Fonlar</a:t>
            </a:r>
          </a:p>
          <a:p>
            <a:pPr marL="0" indent="0">
              <a:buNone/>
            </a:pPr>
            <a:endParaRPr lang="tr-TR"/>
          </a:p>
          <a:p>
            <a:pPr marL="0" indent="0">
              <a:buNone/>
            </a:pPr>
            <a:r>
              <a:rPr lang="tr-TR" smtClean="0"/>
              <a:t>	Yürürlülükteki </a:t>
            </a:r>
            <a:r>
              <a:rPr lang="tr-TR"/>
              <a:t>mevzuat çerçevesinde ülkemizde ithalattan alınan fonlar şunlardır:</a:t>
            </a:r>
          </a:p>
          <a:p>
            <a:pPr marL="0" indent="0">
              <a:buNone/>
            </a:pPr>
            <a:endParaRPr lang="tr-TR"/>
          </a:p>
          <a:p>
            <a:pPr marL="0" indent="0">
              <a:buNone/>
            </a:pPr>
            <a:r>
              <a:rPr lang="tr-TR" b="1"/>
              <a:t>1.3.2.1.	Toplu Konut Fonu</a:t>
            </a:r>
          </a:p>
          <a:p>
            <a:pPr marL="0" indent="0">
              <a:buNone/>
            </a:pPr>
            <a:endParaRPr lang="tr-TR"/>
          </a:p>
          <a:p>
            <a:pPr marL="0" indent="0">
              <a:buNone/>
            </a:pPr>
            <a:r>
              <a:rPr lang="tr-TR" smtClean="0"/>
              <a:t>	Ülkemizde </a:t>
            </a:r>
            <a:r>
              <a:rPr lang="tr-TR"/>
              <a:t>İthalat Rejimi Kararları hükümleri çerçevesinde ithal malları üzerinden Toplu Konut Fonu tahsil edilmekte ve tahsil edilen bu meblağlar bu fonun en büyük gelir kalemini oluşturmaktadır.</a:t>
            </a:r>
          </a:p>
          <a:p>
            <a:pPr marL="0" indent="0">
              <a:buNone/>
            </a:pPr>
            <a:endParaRPr lang="tr-TR"/>
          </a:p>
          <a:p>
            <a:pPr marL="0" indent="0">
              <a:buNone/>
            </a:pPr>
            <a:r>
              <a:rPr lang="tr-TR" smtClean="0"/>
              <a:t>	İthalatta </a:t>
            </a:r>
            <a:r>
              <a:rPr lang="tr-TR"/>
              <a:t>hangi mallar için hangi oranda Toplu Konut Fonu ödeneceği, İthalat Rejimi eki listelerde gösterilmektedir (Bu listelerin güncel hâli için, www.dtm.gov.tr adresine girip buradan İthalat Genel Müdürlüğü linkini tıklayıp İthalat mevzuatı-ithalat rejim kararı yolunu izleyerek ulaşabilirsiniz.). Toplu Konut Fonu ödenerek ithal edilecek maddeler fiili ithal tarihinde geçerli miktar ve oranlar kadar fona tabi olup fon tutarları fiili ithal tarihinde gümrük idarelerince tahsil edilmekte ve bu fonların ilgililerce süresi içerisinde yatırılmaması durumunda, 6183 sayılı Kanun hükümleri uygulanmaktadır</a:t>
            </a:r>
          </a:p>
          <a:p>
            <a:pPr marL="0" indent="0">
              <a:buNone/>
            </a:pPr>
            <a:endParaRPr lang="tr-TR"/>
          </a:p>
        </p:txBody>
      </p:sp>
    </p:spTree>
    <p:extLst>
      <p:ext uri="{BB962C8B-B14F-4D97-AF65-F5344CB8AC3E}">
        <p14:creationId xmlns:p14="http://schemas.microsoft.com/office/powerpoint/2010/main" val="3332855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548680"/>
            <a:ext cx="8712968" cy="5904656"/>
          </a:xfrm>
        </p:spPr>
        <p:txBody>
          <a:bodyPr>
            <a:normAutofit/>
          </a:bodyPr>
          <a:lstStyle/>
          <a:p>
            <a:pPr marL="0" indent="0">
              <a:buNone/>
            </a:pPr>
            <a:r>
              <a:rPr lang="tr-TR" b="1"/>
              <a:t>1.3.2.2.	Tütün Fonu</a:t>
            </a:r>
          </a:p>
          <a:p>
            <a:pPr marL="0" indent="0">
              <a:buNone/>
            </a:pPr>
            <a:r>
              <a:rPr lang="tr-TR" smtClean="0"/>
              <a:t>	Yabancı </a:t>
            </a:r>
            <a:r>
              <a:rPr lang="tr-TR"/>
              <a:t>tütün ile yurt içinde harmanlanmış ve imal edilmiş sigaraların bünyesine  giren yabancı tütünün ithali sırasında ve üretilmiş durumda ithal edilen sigaraların ithalinde bünyesinde bulunan yabancı tütüne istinaden paket başına Tütün Fonu alınmaktadır.</a:t>
            </a:r>
          </a:p>
          <a:p>
            <a:pPr marL="0" indent="0">
              <a:buNone/>
            </a:pPr>
            <a:r>
              <a:rPr lang="tr-TR"/>
              <a:t> </a:t>
            </a:r>
          </a:p>
          <a:p>
            <a:pPr marL="0" indent="0">
              <a:buNone/>
            </a:pPr>
            <a:endParaRPr lang="tr-TR"/>
          </a:p>
          <a:p>
            <a:pPr marL="0" indent="0">
              <a:buNone/>
            </a:pPr>
            <a:r>
              <a:rPr lang="tr-TR" b="1" smtClean="0"/>
              <a:t>1.3.2.3</a:t>
            </a:r>
            <a:r>
              <a:rPr lang="tr-TR" b="1"/>
              <a:t>.	Savunma Sanayi Destekleme Fonu</a:t>
            </a:r>
          </a:p>
          <a:p>
            <a:pPr marL="0" indent="0">
              <a:buNone/>
            </a:pPr>
            <a:r>
              <a:rPr lang="tr-TR" smtClean="0"/>
              <a:t>	Bazı </a:t>
            </a:r>
            <a:r>
              <a:rPr lang="tr-TR"/>
              <a:t>alkollü içkiler ile tütün mamulleri ithalatında değişir tutarlarda Savunma Sanayi Destekleme Fonu tahsil edilmektedir.</a:t>
            </a:r>
          </a:p>
          <a:p>
            <a:pPr marL="0" indent="0">
              <a:buNone/>
            </a:pPr>
            <a:endParaRPr lang="tr-TR"/>
          </a:p>
        </p:txBody>
      </p:sp>
    </p:spTree>
    <p:extLst>
      <p:ext uri="{BB962C8B-B14F-4D97-AF65-F5344CB8AC3E}">
        <p14:creationId xmlns:p14="http://schemas.microsoft.com/office/powerpoint/2010/main" val="1041462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548680"/>
            <a:ext cx="8712968" cy="6048672"/>
          </a:xfrm>
        </p:spPr>
        <p:txBody>
          <a:bodyPr>
            <a:normAutofit/>
          </a:bodyPr>
          <a:lstStyle/>
          <a:p>
            <a:pPr marL="0" indent="0">
              <a:buNone/>
            </a:pPr>
            <a:r>
              <a:rPr lang="tr-TR" b="1"/>
              <a:t>1.3.2.4.	Kaynak Kullanımı Destekleme Fonu</a:t>
            </a:r>
          </a:p>
          <a:p>
            <a:pPr marL="0" indent="0">
              <a:buNone/>
            </a:pPr>
            <a:endParaRPr lang="tr-TR"/>
          </a:p>
          <a:p>
            <a:pPr marL="0" indent="0">
              <a:buNone/>
            </a:pPr>
            <a:r>
              <a:rPr lang="tr-TR" smtClean="0"/>
              <a:t>	Türkiye </a:t>
            </a:r>
            <a:r>
              <a:rPr lang="tr-TR"/>
              <a:t>Cumhuriyet Merkez Bankası nezdinde kurulan ve kapsamına, teşviki öngörülen yatırımlar ile ihtisas kredileri giren “Kaynak Kullanımını Destekleme Fonu”nun kaynakları arasında yer alan kabul kredili, vadeli akreditif ve mal mukabili ödeme şekillerine göre yapılan ithalattan yapılacak kesinti tutarı %6 oranında tespit edilmiş bulunmaktadır.</a:t>
            </a:r>
          </a:p>
          <a:p>
            <a:pPr marL="0" indent="0">
              <a:buNone/>
            </a:pPr>
            <a:endParaRPr lang="tr-TR"/>
          </a:p>
          <a:p>
            <a:pPr marL="0" indent="0">
              <a:buNone/>
            </a:pPr>
            <a:r>
              <a:rPr lang="tr-TR" smtClean="0"/>
              <a:t>	Uygulamada</a:t>
            </a:r>
            <a:r>
              <a:rPr lang="tr-TR"/>
              <a:t>, ithal edilen mallar için ödenecek mali yükümlülüklerin tutarı, gümrük idarelerince kullanılan programa ithal edilecek malın gümrük tarife istatistik pozisyon numarası girilerek program tarafından otomatik hesaplanmaktadır.</a:t>
            </a:r>
          </a:p>
          <a:p>
            <a:pPr marL="0" indent="0">
              <a:buNone/>
            </a:pPr>
            <a:endParaRPr lang="tr-TR"/>
          </a:p>
        </p:txBody>
      </p:sp>
    </p:spTree>
    <p:extLst>
      <p:ext uri="{BB962C8B-B14F-4D97-AF65-F5344CB8AC3E}">
        <p14:creationId xmlns:p14="http://schemas.microsoft.com/office/powerpoint/2010/main" val="753094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548680"/>
            <a:ext cx="8712968" cy="5832648"/>
          </a:xfrm>
        </p:spPr>
        <p:txBody>
          <a:bodyPr>
            <a:normAutofit/>
          </a:bodyPr>
          <a:lstStyle/>
          <a:p>
            <a:pPr marL="0" indent="0">
              <a:buNone/>
            </a:pPr>
            <a:r>
              <a:rPr lang="tr-TR" b="1"/>
              <a:t>1.4.	Gümrük Tarife Cetveli</a:t>
            </a:r>
          </a:p>
          <a:p>
            <a:pPr marL="0" indent="0" algn="just">
              <a:buNone/>
            </a:pPr>
            <a:r>
              <a:rPr lang="tr-TR" smtClean="0"/>
              <a:t>	Gümrük</a:t>
            </a:r>
            <a:r>
              <a:rPr lang="tr-TR"/>
              <a:t>, belli bir malın gümrük sınırını geçişinde ödenen vergi ve harçlardır. Tarife ise, uluslararası ticarete konu olan bütün mallara uygulanan vergileri belirleyen listelerdir. Tanımlar birleştirildiğinde; Gümrük Tarife Cetveli, yabancı menşeli eşyanın bir ülkeye ithalinde hangi matrah üzerinden ne oranda veya miktarda vergi ödeneceğini gösteren listelerdir.</a:t>
            </a:r>
          </a:p>
          <a:p>
            <a:pPr marL="0" indent="0" algn="just">
              <a:buNone/>
            </a:pPr>
            <a:endParaRPr lang="tr-TR"/>
          </a:p>
          <a:p>
            <a:pPr marL="0" indent="0" algn="just">
              <a:buNone/>
            </a:pPr>
            <a:r>
              <a:rPr lang="tr-TR" smtClean="0"/>
              <a:t>	Türk </a:t>
            </a:r>
            <a:r>
              <a:rPr lang="tr-TR"/>
              <a:t>Gümrük Tarife Cetveli: Eşyanın cins, nevi ve niteliklerine göre sistematik bir şekilde numaralandırılarak sınıflandırıldığı ve alınacak gümrük vergisi oranlarının gösterildiği Bakanlar Kurulunca kabul edilen cetveldir.</a:t>
            </a:r>
          </a:p>
          <a:p>
            <a:pPr marL="0" indent="0">
              <a:buNone/>
            </a:pPr>
            <a:endParaRPr lang="tr-TR"/>
          </a:p>
        </p:txBody>
      </p:sp>
    </p:spTree>
    <p:extLst>
      <p:ext uri="{BB962C8B-B14F-4D97-AF65-F5344CB8AC3E}">
        <p14:creationId xmlns:p14="http://schemas.microsoft.com/office/powerpoint/2010/main" val="1776221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548680"/>
            <a:ext cx="8856984" cy="6048672"/>
          </a:xfrm>
        </p:spPr>
        <p:txBody>
          <a:bodyPr>
            <a:normAutofit lnSpcReduction="10000"/>
          </a:bodyPr>
          <a:lstStyle/>
          <a:p>
            <a:pPr marL="0" indent="0">
              <a:buNone/>
            </a:pPr>
            <a:r>
              <a:rPr lang="tr-TR" b="1"/>
              <a:t>1.4.1.	Gümrük Tarife İstatistik Pozisyon Numarası</a:t>
            </a:r>
          </a:p>
          <a:p>
            <a:pPr marL="0" indent="0">
              <a:buNone/>
            </a:pPr>
            <a:endParaRPr lang="tr-TR"/>
          </a:p>
          <a:p>
            <a:pPr marL="0" indent="0">
              <a:buNone/>
            </a:pPr>
            <a:r>
              <a:rPr lang="tr-TR" smtClean="0"/>
              <a:t>	Gümrük </a:t>
            </a:r>
            <a:r>
              <a:rPr lang="tr-TR"/>
              <a:t>Tarife İstatistik Pozisyonu Türk Gümrük Tarife Cetveli’nde kullanılan 12 basamaklı bir koddur. Bu kodun ilk 6 rakamı Dünya Gümrük Örgütü’ne üye tüm ülkelerce kullanılan Armonize Sistem Nomanklatürü kodunu, 7-8 inci rakamlar Avrupa Birliği ülkeleri tarafından kullanılan Kombine Nomanklatür kodunu (Kombine Nomanklatür Kodu; Avrupa Birliği'ne üye ülkelerce kullanılan eşya tanımlarını ve kodlamalarını gösteren dizindir. Kombine Nomanklatür'de tanımlanan eşyalar sekiz haneli kodlarla gösterilir. Bu kodların ilk altı hanesi Armonize Sistem'le aynıdır. 1/95 Nu'lu Ortaklık Konseyi Kararı ile tesis edilen Avrupa Birliği ve Türkiye tarafından oluşturulan Gümrük Birliği nedeniyle Kombine Nomanklatür, Tarife Cetvelimizin ilk sekiz hanesine yansıtılmaktadır.), 9–10 uncu rakamlar farklı vergi uygulamalarımız nedeniyle açılan pozisyonları gösteren kodları, 11–12 inci rakamlar ise istatistik kodlarını göstermek için kullanılmaktadır.</a:t>
            </a:r>
          </a:p>
          <a:p>
            <a:pPr marL="0" indent="0">
              <a:buNone/>
            </a:pPr>
            <a:endParaRPr lang="tr-TR"/>
          </a:p>
        </p:txBody>
      </p:sp>
    </p:spTree>
    <p:extLst>
      <p:ext uri="{BB962C8B-B14F-4D97-AF65-F5344CB8AC3E}">
        <p14:creationId xmlns:p14="http://schemas.microsoft.com/office/powerpoint/2010/main" val="4263315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332656"/>
            <a:ext cx="8928992" cy="6336704"/>
          </a:xfrm>
        </p:spPr>
        <p:txBody>
          <a:bodyPr>
            <a:normAutofit lnSpcReduction="10000"/>
          </a:bodyPr>
          <a:lstStyle/>
          <a:p>
            <a:pPr marL="0" indent="0">
              <a:buNone/>
            </a:pPr>
            <a:r>
              <a:rPr lang="tr-TR" b="1"/>
              <a:t>1.4.2.	Eşyanın Tanımı</a:t>
            </a:r>
          </a:p>
          <a:p>
            <a:pPr marL="0" indent="0">
              <a:buNone/>
            </a:pPr>
            <a:r>
              <a:rPr lang="tr-TR" smtClean="0"/>
              <a:t>	Gümrük </a:t>
            </a:r>
            <a:r>
              <a:rPr lang="tr-TR"/>
              <a:t>Tarife Cetvelimizde yer alan eşyalar, eşyanın tanımı sütununda, tabii menşei, maddi vasfı ve ticari şekli gibi bazı ölçütlere göre sınıflandırmıştır.</a:t>
            </a:r>
          </a:p>
          <a:p>
            <a:pPr marL="0" indent="0">
              <a:buNone/>
            </a:pPr>
            <a:endParaRPr lang="tr-TR"/>
          </a:p>
          <a:p>
            <a:pPr marL="0" indent="0">
              <a:buNone/>
            </a:pPr>
            <a:r>
              <a:rPr lang="tr-TR" b="1"/>
              <a:t>1.4.3.	Ölçü Birimi</a:t>
            </a:r>
          </a:p>
          <a:p>
            <a:pPr marL="0" indent="0">
              <a:buNone/>
            </a:pPr>
            <a:r>
              <a:rPr lang="tr-TR" smtClean="0"/>
              <a:t>	Türk </a:t>
            </a:r>
            <a:r>
              <a:rPr lang="tr-TR"/>
              <a:t>Gümrük Tarife Cetvelinde, Avrupa Birliği Kombine Nomanklatüründeki ölçü birimleri aynen alınmış olup tekstil fasıllarında çift ölçü birimi kullanılmıştır.</a:t>
            </a:r>
          </a:p>
          <a:p>
            <a:pPr marL="0" indent="0">
              <a:buNone/>
            </a:pPr>
            <a:r>
              <a:rPr lang="tr-TR"/>
              <a:t> </a:t>
            </a:r>
          </a:p>
          <a:p>
            <a:pPr marL="0" indent="0">
              <a:buNone/>
            </a:pPr>
            <a:r>
              <a:rPr lang="tr-TR" b="1" smtClean="0"/>
              <a:t>1.4.4</a:t>
            </a:r>
            <a:r>
              <a:rPr lang="tr-TR" b="1"/>
              <a:t>.	Vergi Haddi</a:t>
            </a:r>
          </a:p>
          <a:p>
            <a:pPr marL="0" indent="0">
              <a:buNone/>
            </a:pPr>
            <a:r>
              <a:rPr lang="tr-TR" smtClean="0"/>
              <a:t>	Gümrük </a:t>
            </a:r>
            <a:r>
              <a:rPr lang="tr-TR"/>
              <a:t>Tarife cetvelimizin 4. sütunu 1. sütunda Gümrük Tarife İstatistik Pozisyon Numarası, 3. sütunda ölçü birimi belirtilen eşyanın ülkemize ithal edilmesi durumunda uygulanacak gümrük vergisi oranını gösterir.</a:t>
            </a:r>
          </a:p>
          <a:p>
            <a:pPr marL="0" indent="0">
              <a:buNone/>
            </a:pPr>
            <a:endParaRPr lang="tr-TR"/>
          </a:p>
          <a:p>
            <a:pPr marL="0" indent="0">
              <a:buNone/>
            </a:pPr>
            <a:endParaRPr lang="tr-TR"/>
          </a:p>
        </p:txBody>
      </p:sp>
    </p:spTree>
    <p:extLst>
      <p:ext uri="{BB962C8B-B14F-4D97-AF65-F5344CB8AC3E}">
        <p14:creationId xmlns:p14="http://schemas.microsoft.com/office/powerpoint/2010/main" val="2820456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892480"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987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624736"/>
          </a:xfrm>
        </p:spPr>
        <p:txBody>
          <a:bodyPr>
            <a:normAutofit fontScale="92500" lnSpcReduction="20000"/>
          </a:bodyPr>
          <a:lstStyle/>
          <a:p>
            <a:pPr marL="0" indent="0">
              <a:buNone/>
            </a:pPr>
            <a:r>
              <a:rPr lang="tr-TR" b="1"/>
              <a:t>1.5.	Gümrük Muafiyeti</a:t>
            </a:r>
          </a:p>
          <a:p>
            <a:pPr marL="0" indent="0">
              <a:buNone/>
            </a:pPr>
            <a:r>
              <a:rPr lang="tr-TR" smtClean="0"/>
              <a:t>	Gümrük </a:t>
            </a:r>
            <a:r>
              <a:rPr lang="tr-TR"/>
              <a:t>Kanunumuzda, aşağıda sayılan hâllerde, serbest dolaşıma sokulacak eşyaların gümrük vergilerinden muaf olacağı belirtilmiştir:</a:t>
            </a:r>
          </a:p>
          <a:p>
            <a:pPr marL="0" indent="0">
              <a:buNone/>
            </a:pPr>
            <a:r>
              <a:rPr lang="tr-TR"/>
              <a:t>1.	Cumhurbaşkanının zat ve ikametgâhı için gelen eşya</a:t>
            </a:r>
          </a:p>
          <a:p>
            <a:pPr marL="0" indent="0">
              <a:buNone/>
            </a:pPr>
            <a:r>
              <a:rPr lang="tr-TR"/>
              <a:t>2.	Mütekabiliyet esasına göre ithal edilen diplomatik eşya</a:t>
            </a:r>
          </a:p>
          <a:p>
            <a:pPr marL="0" indent="0">
              <a:buNone/>
            </a:pPr>
            <a:r>
              <a:rPr lang="tr-TR"/>
              <a:t>3.	a) Milli Savunma Bakanlığı, Jandarma Genel Komutanlığı ve Sahil Güvenlik Komutanlığı ihtiyaçları için gümrük beyannamesi bu kuruluşlar adına düzenlenmiş olmak kaydıyla, yurt dışından tedarik olunan her türlü harp silah, araç, gereç, teçhizat, makine, cihaz ve sistemleri ile bunların yapım, bakım ve onarımlarında kullanılacak yedek parçalar, akaryakıt ve yağlar, ham madde, malzeme ve harp ganimetleri</a:t>
            </a:r>
          </a:p>
          <a:p>
            <a:pPr marL="0" indent="0">
              <a:buNone/>
            </a:pPr>
            <a:r>
              <a:rPr lang="tr-TR"/>
              <a:t>b)	Milli Savunma Bakanlığı, Jandarma Genel Komutanlığı ve Sahil Güvenlik Komutanlığı ihtiyacı için bedelsiz olarak dış kaynaklardan alınan her türlü yardım malzemesi</a:t>
            </a:r>
          </a:p>
          <a:p>
            <a:pPr marL="0" indent="0">
              <a:buNone/>
            </a:pPr>
            <a:r>
              <a:rPr lang="tr-TR"/>
              <a:t>c)	Emniyet Genel Müdürlüğü ile Gümrükler Muhafaza Genel Müdürlüğü tarafından emniyet ve gümrük muhafaza hizmetleri ihtiyacı için dış memleketlerden mubayaa ve ithal olunacak (a) bendinde yazılı araç, gereç ve silahlar ile bunların teferruatı</a:t>
            </a:r>
          </a:p>
          <a:p>
            <a:pPr marL="0" indent="0">
              <a:buNone/>
            </a:pPr>
            <a:r>
              <a:rPr lang="tr-TR"/>
              <a:t>4.	Değeri </a:t>
            </a:r>
            <a:r>
              <a:rPr lang="tr-TR" smtClean="0"/>
              <a:t>75 </a:t>
            </a:r>
            <a:r>
              <a:rPr lang="tr-TR"/>
              <a:t>avroyu geçmeyen eşya</a:t>
            </a:r>
          </a:p>
          <a:p>
            <a:pPr marL="0" indent="0">
              <a:buNone/>
            </a:pPr>
            <a:endParaRPr lang="tr-TR"/>
          </a:p>
        </p:txBody>
      </p:sp>
    </p:spTree>
    <p:extLst>
      <p:ext uri="{BB962C8B-B14F-4D97-AF65-F5344CB8AC3E}">
        <p14:creationId xmlns:p14="http://schemas.microsoft.com/office/powerpoint/2010/main" val="2296846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552728"/>
          </a:xfrm>
        </p:spPr>
        <p:txBody>
          <a:bodyPr>
            <a:normAutofit fontScale="92500" lnSpcReduction="20000"/>
          </a:bodyPr>
          <a:lstStyle/>
          <a:p>
            <a:pPr marL="0" indent="0">
              <a:buNone/>
            </a:pPr>
            <a:r>
              <a:rPr lang="tr-TR"/>
              <a:t>5.	Gerçek kişiler tarafından ithal edilen kullanılmış şahsi eşyadan;</a:t>
            </a:r>
          </a:p>
          <a:p>
            <a:pPr marL="0" indent="0">
              <a:buNone/>
            </a:pPr>
            <a:r>
              <a:rPr lang="tr-TR"/>
              <a:t>a)	Kanuni ikametgâhlarını Türkiye Gümrük Bölgesine nakleden gerçek kişilere ait alındığı tarihte üç yaşından büyük olmayan kullanılmış motorlu veya motorsuz özel kara nakil vasıtaları</a:t>
            </a:r>
          </a:p>
          <a:p>
            <a:pPr marL="0" indent="0">
              <a:buNone/>
            </a:pPr>
            <a:r>
              <a:rPr lang="tr-TR"/>
              <a:t>b)	Kanuni ikametgâhlarını Türkiye Gümrük Bölgesine nakleden gerçek kişilere ait her türlü kullanılmış ev eşyası</a:t>
            </a:r>
          </a:p>
          <a:p>
            <a:pPr marL="0" indent="0">
              <a:buNone/>
            </a:pPr>
            <a:r>
              <a:rPr lang="tr-TR"/>
              <a:t>c)	İkametgâhı Türkiye'de olan bir Türk ile evlenerek veya evlenmek üzere Türkiye’ye gelen kişilere ait çeyiz eşyası</a:t>
            </a:r>
          </a:p>
          <a:p>
            <a:pPr marL="0" indent="0">
              <a:buNone/>
            </a:pPr>
            <a:r>
              <a:rPr lang="tr-TR"/>
              <a:t>d)	Miras yoluyla intikal eden kişisel eşya</a:t>
            </a:r>
          </a:p>
          <a:p>
            <a:pPr marL="0" indent="0">
              <a:buNone/>
            </a:pPr>
            <a:r>
              <a:rPr lang="tr-TR"/>
              <a:t>e)	Türkiye 'ye öğrenim görmek amacıyla gelen öğrencilere ilişkin eğitimle ilgili malzemeler ve eğitimle ilgili diğer ev eşyaları</a:t>
            </a:r>
          </a:p>
          <a:p>
            <a:pPr marL="0" indent="0">
              <a:buNone/>
            </a:pPr>
            <a:r>
              <a:rPr lang="tr-TR"/>
              <a:t>f)	Türkiye Gümrük Bölgesinden geçici olarak çıkan gerçek kişilerin geri getirdiği kullanılmış ev eşyası</a:t>
            </a:r>
          </a:p>
          <a:p>
            <a:pPr marL="0" indent="0">
              <a:buNone/>
            </a:pPr>
            <a:r>
              <a:rPr lang="tr-TR"/>
              <a:t>6.	Gerçek kişilerce ithal edilen diğer eşyadan;</a:t>
            </a:r>
          </a:p>
          <a:p>
            <a:pPr marL="0" indent="0">
              <a:buNone/>
            </a:pPr>
            <a:r>
              <a:rPr lang="tr-TR"/>
              <a:t>a)	Değeri 300 avroyu geçmemek üzere gerçek bir kişiden diğerine gönderilen veya yolcular tarafından ithal edilen hediyelik eşya</a:t>
            </a:r>
          </a:p>
          <a:p>
            <a:pPr marL="0" indent="0">
              <a:buNone/>
            </a:pPr>
            <a:r>
              <a:rPr lang="tr-TR"/>
              <a:t>b)	Şeref nişanları veya ödülleri</a:t>
            </a:r>
          </a:p>
          <a:p>
            <a:pPr marL="0" indent="0">
              <a:buNone/>
            </a:pPr>
            <a:r>
              <a:rPr lang="tr-TR"/>
              <a:t> </a:t>
            </a:r>
            <a:r>
              <a:rPr lang="tr-TR" smtClean="0"/>
              <a:t>c</a:t>
            </a:r>
            <a:r>
              <a:rPr lang="tr-TR"/>
              <a:t>)	Uluslararası ilişkiler çerçevesinde alınan hediyeler</a:t>
            </a:r>
          </a:p>
          <a:p>
            <a:pPr marL="0" indent="0">
              <a:buNone/>
            </a:pPr>
            <a:endParaRPr lang="tr-TR"/>
          </a:p>
        </p:txBody>
      </p:sp>
    </p:spTree>
    <p:extLst>
      <p:ext uri="{BB962C8B-B14F-4D97-AF65-F5344CB8AC3E}">
        <p14:creationId xmlns:p14="http://schemas.microsoft.com/office/powerpoint/2010/main" val="355881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88640"/>
            <a:ext cx="8229600" cy="720080"/>
          </a:xfrm>
        </p:spPr>
        <p:txBody>
          <a:bodyPr>
            <a:normAutofit fontScale="90000"/>
          </a:bodyPr>
          <a:lstStyle/>
          <a:p>
            <a:r>
              <a:rPr lang="tr-TR" b="1" smtClean="0"/>
              <a:t>1. İTHALAT</a:t>
            </a:r>
            <a:endParaRPr lang="tr-TR" b="1"/>
          </a:p>
        </p:txBody>
      </p:sp>
      <p:sp>
        <p:nvSpPr>
          <p:cNvPr id="3" name="İçerik Yer Tutucusu 2"/>
          <p:cNvSpPr>
            <a:spLocks noGrp="1"/>
          </p:cNvSpPr>
          <p:nvPr>
            <p:ph sz="quarter" idx="1"/>
          </p:nvPr>
        </p:nvSpPr>
        <p:spPr>
          <a:xfrm>
            <a:off x="179512" y="836712"/>
            <a:ext cx="8784976" cy="5832648"/>
          </a:xfrm>
        </p:spPr>
        <p:txBody>
          <a:bodyPr>
            <a:normAutofit fontScale="92500" lnSpcReduction="10000"/>
          </a:bodyPr>
          <a:lstStyle/>
          <a:p>
            <a:pPr marL="0" indent="0">
              <a:buNone/>
            </a:pPr>
            <a:r>
              <a:rPr lang="tr-TR" smtClean="0"/>
              <a:t>	En kısa tanımı dış devletlerden mal getirme ya da satın alma olan ithalatı, bir ülkenin başka ülkelerde üretilmiş malları yürürlükteki mevzuat çerçevesinde satın alma işlemi olarak da tanımlayabiliriz.</a:t>
            </a:r>
          </a:p>
          <a:p>
            <a:pPr marL="0" indent="0">
              <a:buNone/>
            </a:pPr>
            <a:r>
              <a:rPr lang="tr-TR" smtClean="0"/>
              <a:t>	Döviz transferi yapılıp yapılmamasına göre ithalat bedelli ve bedelsiz olmak üzere iki türlüdür. Bedelli ithalat (İthalat Rejimi kapsamında olup); ithal edilen malların bedellerinin ithalattaki ödeme şekillerinden biriyle yurt dışına döviz transferi yapılarak gerçekleştirilen ithalatı, bedelsiz ithalat (Gümrük Mevzuatı kapsamında olup) ise; ithal edilen malların bedellerinin yurt dışında kazanılan dövizlerle karşılanarak yurt dışına herhangi bir döviz transferi yapılmadan gerçekleştirilen ithalatı ifade etmektedir.</a:t>
            </a:r>
          </a:p>
          <a:p>
            <a:pPr marL="0" indent="0">
              <a:buNone/>
            </a:pPr>
            <a:r>
              <a:rPr lang="tr-TR" smtClean="0"/>
              <a:t>	Sonuç olarak, ihracat ve ithalat bir ülke ticaretinde kaçınılmaz ticaret türleridir. Bir ülkede ihracat da, ithalat da olacaktır. Arzu edilen durum, ihracatın, ithalattan fazla olması yani dış ticaret fazlasının ortaya çıkmasıdır. Aksi durumda, yani ithalatın ihracattan fazla olması durumunda dış ticaret açığı ortaya çıkar. Az gelişmiş veya gelişmekte olan ülkelerde ithalat, ihracata göre fazla olup bu ülkelerde dış ticaret açığı ortaya çıkmaktadır.</a:t>
            </a:r>
          </a:p>
          <a:p>
            <a:pPr marL="0" indent="0">
              <a:buNone/>
            </a:pPr>
            <a:endParaRPr lang="tr-TR"/>
          </a:p>
        </p:txBody>
      </p:sp>
    </p:spTree>
    <p:extLst>
      <p:ext uri="{BB962C8B-B14F-4D97-AF65-F5344CB8AC3E}">
        <p14:creationId xmlns:p14="http://schemas.microsoft.com/office/powerpoint/2010/main" val="3284083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480720"/>
          </a:xfrm>
        </p:spPr>
        <p:txBody>
          <a:bodyPr>
            <a:normAutofit fontScale="77500" lnSpcReduction="20000"/>
          </a:bodyPr>
          <a:lstStyle/>
          <a:p>
            <a:pPr marL="0" indent="0">
              <a:buNone/>
            </a:pPr>
            <a:r>
              <a:rPr lang="tr-TR"/>
              <a:t>7.	Kamu kurum ve kuruluşları ile kamu yararına çalışan dernekler ve Bakanlar Kurulunca vergi muafiyeti tanınan vakıflar tarafından ticari gaye güdülmemek ve kuruluş amaçları doğrultusunda kullanılmak üzere ithal edilen eşyadan;</a:t>
            </a:r>
          </a:p>
          <a:p>
            <a:pPr marL="0" indent="0">
              <a:buNone/>
            </a:pPr>
            <a:r>
              <a:rPr lang="tr-TR"/>
              <a:t>a)	Eğitim, bilim ve kültürel amaçlı eşya ile bilimsel alet ve cihazlar</a:t>
            </a:r>
          </a:p>
          <a:p>
            <a:pPr marL="0" indent="0">
              <a:buNone/>
            </a:pPr>
            <a:r>
              <a:rPr lang="tr-TR"/>
              <a:t>b)	Tıbbi teşhis, tedavi ve araştırma yapılmasına mahsus alet ve cihazlar</a:t>
            </a:r>
          </a:p>
          <a:p>
            <a:pPr marL="0" indent="0">
              <a:buNone/>
            </a:pPr>
            <a:r>
              <a:rPr lang="tr-TR"/>
              <a:t>c)	Bilimsel araştırma amacına yönelik hayvanlar ile biyolojik veya kimyasal maddeler</a:t>
            </a:r>
          </a:p>
          <a:p>
            <a:pPr marL="0" indent="0">
              <a:buNone/>
            </a:pPr>
            <a:r>
              <a:rPr lang="tr-TR"/>
              <a:t>d)	İnsan kaynaklı tedavi edici maddeler ile kan gruplama ve doku tipi ayırma belirteçleri</a:t>
            </a:r>
          </a:p>
          <a:p>
            <a:pPr marL="0" indent="0">
              <a:buNone/>
            </a:pPr>
            <a:r>
              <a:rPr lang="tr-TR"/>
              <a:t>e)	İlaç özelliği olan ürünlerin kalite kontrolü amacına yönelik maddeler</a:t>
            </a:r>
          </a:p>
          <a:p>
            <a:pPr marL="0" indent="0">
              <a:buNone/>
            </a:pPr>
            <a:r>
              <a:rPr lang="tr-TR"/>
              <a:t>8.	Bir ticari faaliyetin yürütülmesi ile bağlantılı ithalat;</a:t>
            </a:r>
          </a:p>
          <a:p>
            <a:pPr marL="0" indent="0">
              <a:buNone/>
            </a:pPr>
            <a:r>
              <a:rPr lang="tr-TR"/>
              <a:t>a)	İş yeri nakli suretiyle ithal edilen sermaye malları ve diğer malzemeler</a:t>
            </a:r>
          </a:p>
          <a:p>
            <a:pPr marL="0" indent="0">
              <a:buNone/>
            </a:pPr>
            <a:r>
              <a:rPr lang="tr-TR"/>
              <a:t>b)	Türkiye Gümrük Bölgesinde faaliyette bulunan çiftçilerin, komşu ülkedeki mülklerinden elde ettikleri ürünler</a:t>
            </a:r>
          </a:p>
          <a:p>
            <a:pPr marL="0" indent="0">
              <a:buNone/>
            </a:pPr>
            <a:r>
              <a:rPr lang="tr-TR"/>
              <a:t>c)	Komşu ülkelerdeki çiftçiler tarafından Türkiye Gümrük Bölgesindeki mülklerinde kullanılmak üzere getirilen, toprak ve ekinlerin işlenmesi amacına yönelik tohum, gübre ve diğer ürünler</a:t>
            </a:r>
          </a:p>
          <a:p>
            <a:pPr marL="0" indent="0">
              <a:buNone/>
            </a:pPr>
            <a:r>
              <a:rPr lang="tr-TR"/>
              <a:t>d)	Ticari mahiyet arz etmeyen numuneler</a:t>
            </a:r>
          </a:p>
          <a:p>
            <a:pPr marL="0" indent="0">
              <a:buNone/>
            </a:pPr>
            <a:r>
              <a:rPr lang="tr-TR"/>
              <a:t>i-	Önemli değeri olmayan numunelik eşya ve modeller</a:t>
            </a:r>
          </a:p>
          <a:p>
            <a:pPr marL="0" indent="0">
              <a:buNone/>
            </a:pPr>
            <a:r>
              <a:rPr lang="tr-TR"/>
              <a:t>ii-	Basılı reklâmcılık dokümanları ve reklâmcılık amacına yönelik malzemeler</a:t>
            </a:r>
          </a:p>
          <a:p>
            <a:pPr marL="0" indent="0">
              <a:buNone/>
            </a:pPr>
            <a:r>
              <a:rPr lang="tr-TR"/>
              <a:t>iii-	Bir ticari fuarda veya benzeri bir faaliyette kullanılan veya tüketilen ürünler</a:t>
            </a:r>
          </a:p>
          <a:p>
            <a:pPr marL="0" indent="0">
              <a:buNone/>
            </a:pPr>
            <a:r>
              <a:rPr lang="tr-TR"/>
              <a:t>e)	İnceleme, analiz veya test amaçlı olarak ithal edilen eşya</a:t>
            </a:r>
          </a:p>
          <a:p>
            <a:pPr marL="0" indent="0">
              <a:buNone/>
            </a:pPr>
            <a:endParaRPr lang="tr-TR"/>
          </a:p>
        </p:txBody>
      </p:sp>
    </p:spTree>
    <p:extLst>
      <p:ext uri="{BB962C8B-B14F-4D97-AF65-F5344CB8AC3E}">
        <p14:creationId xmlns:p14="http://schemas.microsoft.com/office/powerpoint/2010/main" val="1343310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404664"/>
            <a:ext cx="8784976" cy="6264696"/>
          </a:xfrm>
        </p:spPr>
        <p:txBody>
          <a:bodyPr>
            <a:normAutofit/>
          </a:bodyPr>
          <a:lstStyle/>
          <a:p>
            <a:pPr marL="0" indent="0">
              <a:buNone/>
            </a:pPr>
            <a:r>
              <a:rPr lang="tr-TR"/>
              <a:t>9.	Ulaştırmacılıkta kullanılan eşya;</a:t>
            </a:r>
          </a:p>
          <a:p>
            <a:pPr marL="0" indent="0">
              <a:buNone/>
            </a:pPr>
            <a:r>
              <a:rPr lang="tr-TR"/>
              <a:t>a)	Taşıma sırasında eşyanın istifi ve korunması için yardımcı maddeler</a:t>
            </a:r>
          </a:p>
          <a:p>
            <a:pPr marL="0" indent="0">
              <a:buNone/>
            </a:pPr>
            <a:r>
              <a:rPr lang="tr-TR"/>
              <a:t>b)	Canlı hayvanların nakli sırasında kullanılan kuru ot, yem ve yiyecek maddeleri ile ilaçları</a:t>
            </a:r>
          </a:p>
          <a:p>
            <a:pPr marL="0" indent="0">
              <a:buNone/>
            </a:pPr>
            <a:r>
              <a:rPr lang="tr-TR"/>
              <a:t>c)	Ulaşım araçları ile özel konteynerlerde mevcut bulunan akaryakıt ve madeni yağları</a:t>
            </a:r>
          </a:p>
          <a:p>
            <a:pPr marL="0" indent="0">
              <a:buNone/>
            </a:pPr>
            <a:r>
              <a:rPr lang="tr-TR"/>
              <a:t>d)	Deniz ve hava ulaşım araçlarına ait donatım ve işletme malzemesi</a:t>
            </a:r>
          </a:p>
          <a:p>
            <a:pPr marL="0" indent="0">
              <a:buNone/>
            </a:pPr>
            <a:r>
              <a:rPr lang="tr-TR"/>
              <a:t> </a:t>
            </a:r>
            <a:r>
              <a:rPr lang="tr-TR" smtClean="0"/>
              <a:t>10</a:t>
            </a:r>
            <a:r>
              <a:rPr lang="tr-TR"/>
              <a:t>.	Bilgi materyali ithalatı;</a:t>
            </a:r>
          </a:p>
          <a:p>
            <a:pPr marL="0" indent="0">
              <a:buNone/>
            </a:pPr>
            <a:r>
              <a:rPr lang="tr-TR"/>
              <a:t>a)	Yayın hakları veya endüstriyel ve ticari patent haklarını koruyan örgütlere gönderilen eşya</a:t>
            </a:r>
          </a:p>
          <a:p>
            <a:pPr marL="0" indent="0">
              <a:buNone/>
            </a:pPr>
            <a:r>
              <a:rPr lang="tr-TR"/>
              <a:t>b)	Turistik reklâmcılık malzemeleri</a:t>
            </a:r>
          </a:p>
          <a:p>
            <a:pPr marL="0" indent="0">
              <a:buNone/>
            </a:pPr>
            <a:r>
              <a:rPr lang="tr-TR"/>
              <a:t>c)	Ticari değeri olmayan çeşitli belge ve eşya</a:t>
            </a:r>
          </a:p>
          <a:p>
            <a:pPr marL="0" indent="0">
              <a:buNone/>
            </a:pPr>
            <a:endParaRPr lang="tr-TR"/>
          </a:p>
        </p:txBody>
      </p:sp>
    </p:spTree>
    <p:extLst>
      <p:ext uri="{BB962C8B-B14F-4D97-AF65-F5344CB8AC3E}">
        <p14:creationId xmlns:p14="http://schemas.microsoft.com/office/powerpoint/2010/main" val="1710684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lnSpcReduction="10000"/>
          </a:bodyPr>
          <a:lstStyle/>
          <a:p>
            <a:pPr marL="0" indent="0">
              <a:buNone/>
            </a:pPr>
            <a:r>
              <a:rPr lang="tr-TR"/>
              <a:t>11.	Cenaze ve cenaze ile ilgili eşyanın ithali;</a:t>
            </a:r>
          </a:p>
          <a:p>
            <a:pPr marL="0" indent="0">
              <a:buNone/>
            </a:pPr>
            <a:r>
              <a:rPr lang="tr-TR"/>
              <a:t>a)	Savaş kurbanları anıtları ile mezarlıkların yapımı, bakımı ve süslenmesi amacına yönelik eşya</a:t>
            </a:r>
          </a:p>
          <a:p>
            <a:pPr marL="0" indent="0">
              <a:buNone/>
            </a:pPr>
            <a:r>
              <a:rPr lang="tr-TR"/>
              <a:t>b)	Tabutlar, cenaze kül kapları ve süsleme niteliği olan cenaze levazımatı</a:t>
            </a:r>
          </a:p>
          <a:p>
            <a:pPr marL="0" indent="0">
              <a:buNone/>
            </a:pPr>
            <a:r>
              <a:rPr lang="tr-TR"/>
              <a:t>12.	Diğer eşya;</a:t>
            </a:r>
          </a:p>
          <a:p>
            <a:pPr marL="0" indent="0">
              <a:buNone/>
            </a:pPr>
            <a:r>
              <a:rPr lang="tr-TR"/>
              <a:t>a)	Malul ve sakatların kullanımına mahsus eşya</a:t>
            </a:r>
          </a:p>
          <a:p>
            <a:pPr marL="0" indent="0">
              <a:buNone/>
            </a:pPr>
            <a:r>
              <a:rPr lang="tr-TR"/>
              <a:t>b)	Doğal afetlerden zarar görenlere gönderilen eşya</a:t>
            </a:r>
          </a:p>
          <a:p>
            <a:pPr marL="0" indent="0">
              <a:buNone/>
            </a:pPr>
            <a:r>
              <a:rPr lang="tr-TR"/>
              <a:t>c)	Türkiye'de düzenlenen uluslararası spor müsabakalarında kullanılmak üzere getirilen eczacılık ürünleri</a:t>
            </a:r>
          </a:p>
          <a:p>
            <a:pPr marL="0" indent="0">
              <a:buNone/>
            </a:pPr>
            <a:r>
              <a:rPr lang="tr-TR" smtClean="0"/>
              <a:t>	Yukarıda </a:t>
            </a:r>
            <a:r>
              <a:rPr lang="tr-TR"/>
              <a:t>sayılan hususlar dışında, ülkemiz ile diğer ülkeler arasında imzalanan protokollere göre de bazı ülkelerden yapılacak ithalatlar vergiden muaf tutulabilmektedir. Gümrük Birliği ile birlikte, AB'ye karşı sanayi ürünlerinde tüm gümrük vergilerinin karşılıklı olarak kaldırılması buna en güzel örnektir.</a:t>
            </a:r>
          </a:p>
          <a:p>
            <a:pPr marL="0" indent="0">
              <a:buNone/>
            </a:pPr>
            <a:endParaRPr lang="tr-TR"/>
          </a:p>
        </p:txBody>
      </p:sp>
    </p:spTree>
    <p:extLst>
      <p:ext uri="{BB962C8B-B14F-4D97-AF65-F5344CB8AC3E}">
        <p14:creationId xmlns:p14="http://schemas.microsoft.com/office/powerpoint/2010/main" val="2297619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447800"/>
            <a:ext cx="8784976" cy="4572000"/>
          </a:xfrm>
        </p:spPr>
        <p:txBody>
          <a:bodyPr/>
          <a:lstStyle/>
          <a:p>
            <a:pPr marL="0" indent="0">
              <a:buNone/>
            </a:pPr>
            <a:r>
              <a:rPr lang="tr-TR" b="1"/>
              <a:t>1.6.	İthalinde Garanti Belgesi Aranacak Maddeler</a:t>
            </a:r>
          </a:p>
          <a:p>
            <a:pPr marL="0" indent="0">
              <a:buNone/>
            </a:pPr>
            <a:r>
              <a:rPr lang="tr-TR" smtClean="0"/>
              <a:t>	4077 </a:t>
            </a:r>
            <a:r>
              <a:rPr lang="tr-TR"/>
              <a:t>Sayılı Tüketicinin Korunması Hakkında Kanunun 13. maddesine göre: İmalatçı veya ithalatçılar ithal ettikleri veya ürettikleri sanayi malları için Sanayi ve Ticaret Bakanlığınca onaylı garanti belgesi düzenlemek zorundadır.</a:t>
            </a:r>
          </a:p>
          <a:p>
            <a:pPr marL="0" indent="0">
              <a:buNone/>
            </a:pPr>
            <a:endParaRPr lang="tr-TR"/>
          </a:p>
          <a:p>
            <a:pPr marL="0" indent="0">
              <a:buNone/>
            </a:pPr>
            <a:r>
              <a:rPr lang="tr-TR" smtClean="0"/>
              <a:t>	4077 </a:t>
            </a:r>
            <a:r>
              <a:rPr lang="tr-TR"/>
              <a:t>Sayılı Tüketicinin Korunması Hakkında Kanun doğrultusunda hazırlanan  Garanti Belgesi Uygulama Esaslarına Dair Yönetmelik ile aşağıdaki hususlar karara bağlanmıştır:</a:t>
            </a:r>
          </a:p>
          <a:p>
            <a:pPr marL="0" indent="0">
              <a:buNone/>
            </a:pPr>
            <a:endParaRPr lang="tr-TR"/>
          </a:p>
        </p:txBody>
      </p:sp>
    </p:spTree>
    <p:extLst>
      <p:ext uri="{BB962C8B-B14F-4D97-AF65-F5344CB8AC3E}">
        <p14:creationId xmlns:p14="http://schemas.microsoft.com/office/powerpoint/2010/main" val="873735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856984" cy="6264696"/>
          </a:xfrm>
        </p:spPr>
        <p:txBody>
          <a:bodyPr>
            <a:normAutofit lnSpcReduction="10000"/>
          </a:bodyPr>
          <a:lstStyle/>
          <a:p>
            <a:pPr marL="0" indent="0">
              <a:buNone/>
            </a:pPr>
            <a:r>
              <a:rPr lang="tr-TR" b="1"/>
              <a:t>1.6.1.	Garanti Belgesi Düzenleme Zorunluluğu</a:t>
            </a:r>
          </a:p>
          <a:p>
            <a:pPr marL="0" indent="0">
              <a:buNone/>
            </a:pPr>
            <a:r>
              <a:rPr lang="tr-TR" smtClean="0"/>
              <a:t>	İmalatçı-üretici </a:t>
            </a:r>
            <a:r>
              <a:rPr lang="tr-TR"/>
              <a:t>veya ithalatçı firmalar, imal veya ithal ettikleri, Şekil 1.2’ de yer alan mallar için (Bu mallara ilişkin liste her yıl Dış Ticaret Müsteşarlığı’nca yayımlanan “İthalinde Garanti Belgesi Aranacak Maddelere İlişkin Tebliğ” ile belirlenir.) Sanayi ve Ticaret Bakanlığına başvurarak garanti belgelerini onaylatmak ve tüketicilere verilecek garanti belgesi düzenlemek zorundadırlar.</a:t>
            </a:r>
          </a:p>
          <a:p>
            <a:pPr marL="0" indent="0">
              <a:buNone/>
            </a:pPr>
            <a:r>
              <a:rPr lang="tr-TR" smtClean="0"/>
              <a:t>	</a:t>
            </a:r>
          </a:p>
          <a:p>
            <a:pPr marL="0" indent="0">
              <a:buNone/>
            </a:pPr>
            <a:r>
              <a:rPr lang="tr-TR"/>
              <a:t>	</a:t>
            </a:r>
            <a:r>
              <a:rPr lang="tr-TR" smtClean="0"/>
              <a:t>Hazırlanacak </a:t>
            </a:r>
            <a:r>
              <a:rPr lang="tr-TR"/>
              <a:t>garanti belgesinin tasdik edilerek tüketiciye verilmesini temin etmekle satıcı, bayii, acente ya da temsilcilikler yükümlü ve sorumludur.</a:t>
            </a:r>
          </a:p>
          <a:p>
            <a:pPr marL="0" indent="0">
              <a:buNone/>
            </a:pPr>
            <a:r>
              <a:rPr lang="tr-TR"/>
              <a:t> </a:t>
            </a:r>
          </a:p>
          <a:p>
            <a:pPr marL="0" indent="0">
              <a:buNone/>
            </a:pPr>
            <a:r>
              <a:rPr lang="tr-TR" smtClean="0"/>
              <a:t>	Servis </a:t>
            </a:r>
            <a:r>
              <a:rPr lang="tr-TR"/>
              <a:t>istasyonlarında yapılan onarım ve parça değişimi işlemleri sonucunda verilen fatura, bu Yönetmeliğin öngördüğü garanti şartlarını içermesi kaydıyla garanti belgesi yerine geçer.</a:t>
            </a:r>
          </a:p>
          <a:p>
            <a:pPr marL="0" indent="0">
              <a:buNone/>
            </a:pPr>
            <a:endParaRPr lang="tr-TR"/>
          </a:p>
        </p:txBody>
      </p:sp>
    </p:spTree>
    <p:extLst>
      <p:ext uri="{BB962C8B-B14F-4D97-AF65-F5344CB8AC3E}">
        <p14:creationId xmlns:p14="http://schemas.microsoft.com/office/powerpoint/2010/main" val="440153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640960" cy="6552728"/>
          </a:xfrm>
        </p:spPr>
        <p:txBody>
          <a:bodyPr>
            <a:normAutofit lnSpcReduction="10000"/>
          </a:bodyPr>
          <a:lstStyle/>
          <a:p>
            <a:pPr marL="0" indent="0">
              <a:buNone/>
            </a:pPr>
            <a:r>
              <a:rPr lang="tr-TR" b="1"/>
              <a:t>1.6.2.	İzin</a:t>
            </a:r>
          </a:p>
          <a:p>
            <a:pPr marL="0" indent="0">
              <a:buNone/>
            </a:pPr>
            <a:endParaRPr lang="tr-TR"/>
          </a:p>
          <a:p>
            <a:pPr marL="0" indent="0" algn="just">
              <a:buNone/>
            </a:pPr>
            <a:r>
              <a:rPr lang="tr-TR" smtClean="0"/>
              <a:t>	Dış </a:t>
            </a:r>
            <a:r>
              <a:rPr lang="tr-TR"/>
              <a:t>Ticaret Müsteşarlığı tarafından İthalat Rejimi kapsamında her yıl yayımlanan, İthalinde Garanti Belgesi Aranacak Maddelere İlişkin Tebliğde gümrük tarife istatistik pozisyonları ve madde isimleri yer alan malları imal veya ithal etmek isteyenlerin garanti belgeleri Sanayi ve Ticaret Bakanlığı Tüketicinin ve Rekabetin Korunması Genel Müdürlüğü’nce onaylanır. Bu malların ithali sırasında garanti belgesi gümrük idarelerince istenir. Bu belgenin bir örneği gümrük beyannamesine eklenir.</a:t>
            </a:r>
          </a:p>
          <a:p>
            <a:pPr marL="0" indent="0" algn="just">
              <a:buNone/>
            </a:pPr>
            <a:r>
              <a:rPr lang="tr-TR" smtClean="0"/>
              <a:t>	Genel </a:t>
            </a:r>
            <a:r>
              <a:rPr lang="tr-TR"/>
              <a:t>Müdürlük, başvuruları değerlendirirken gerek duyması hâlinde tüketicilerin sağlık ve güvenliği ile ekonomik çıkarlarını korumak amacıyla; belgelendirilecek ürünle  ilgili olarak gerekli incelemeleri yapmaya veya yaptırmaya yetkili olup daha önce  onaylanmış kuruluşlardan alınacak raporları ve ürünle ilgili olarak diğer kamu kurum ve kuruluşları tarafından verilen belgeleri de dikkate alabilir.</a:t>
            </a:r>
          </a:p>
          <a:p>
            <a:pPr marL="0" indent="0">
              <a:buNone/>
            </a:pPr>
            <a:endParaRPr lang="tr-TR"/>
          </a:p>
        </p:txBody>
      </p:sp>
    </p:spTree>
    <p:extLst>
      <p:ext uri="{BB962C8B-B14F-4D97-AF65-F5344CB8AC3E}">
        <p14:creationId xmlns:p14="http://schemas.microsoft.com/office/powerpoint/2010/main" val="1781492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856984" cy="6408712"/>
          </a:xfrm>
        </p:spPr>
        <p:txBody>
          <a:bodyPr>
            <a:normAutofit fontScale="92500" lnSpcReduction="10000"/>
          </a:bodyPr>
          <a:lstStyle/>
          <a:p>
            <a:pPr marL="0" indent="0">
              <a:buNone/>
            </a:pPr>
            <a:r>
              <a:rPr lang="tr-TR" b="1"/>
              <a:t>1.6.3.	Başvuru</a:t>
            </a:r>
          </a:p>
          <a:p>
            <a:pPr marL="0" indent="0">
              <a:buNone/>
            </a:pPr>
            <a:endParaRPr lang="tr-TR"/>
          </a:p>
          <a:p>
            <a:pPr marL="0" indent="0">
              <a:buNone/>
            </a:pPr>
            <a:r>
              <a:rPr lang="tr-TR" smtClean="0"/>
              <a:t>	İmalatçı-üretici </a:t>
            </a:r>
            <a:r>
              <a:rPr lang="tr-TR"/>
              <a:t>veya ithalatçılar bir dilekçe ekinde aşağıdaki belgelerle birlikte Genel Müdürlüğe (Sanayi ve Ticaret Bakanlığı Tüketicinin ve Rekabetin Korunması Genel Müdürlüğü) veya merkezlerinin bulunduğu yerdeki Sanayi ve Ticaret İl Müdürlüğüne başvururlar:</a:t>
            </a:r>
          </a:p>
          <a:p>
            <a:pPr marL="0" indent="0">
              <a:buNone/>
            </a:pPr>
            <a:r>
              <a:rPr lang="tr-TR" smtClean="0"/>
              <a:t></a:t>
            </a:r>
            <a:r>
              <a:rPr lang="tr-TR"/>
              <a:t>	Sanayi ve Ticaret Bakanlığı’nın internet sayfasında (www.sanayi.gov.tr) ilan edilen örneğe uygun Garanti Belgesi (3 adet)</a:t>
            </a:r>
          </a:p>
          <a:p>
            <a:pPr marL="0" indent="0">
              <a:buNone/>
            </a:pPr>
            <a:r>
              <a:rPr lang="tr-TR"/>
              <a:t>	Yetkililerin noter onaylı imza sirküleri</a:t>
            </a:r>
          </a:p>
          <a:p>
            <a:pPr marL="0" indent="0">
              <a:buNone/>
            </a:pPr>
            <a:r>
              <a:rPr lang="tr-TR"/>
              <a:t>	Firmaya ait Satış Sonrası Hizmetleri Yeterlik Belgesinin bir örneği</a:t>
            </a:r>
          </a:p>
          <a:p>
            <a:pPr marL="0" indent="0">
              <a:buNone/>
            </a:pPr>
            <a:r>
              <a:rPr lang="tr-TR"/>
              <a:t>	Malın bakım, onarım ve kullanımını gösterir Türkçe tanıtma ve kullanma kılavuzu.</a:t>
            </a:r>
          </a:p>
          <a:p>
            <a:pPr marL="0" indent="0">
              <a:buNone/>
            </a:pPr>
            <a:r>
              <a:rPr lang="tr-TR" smtClean="0"/>
              <a:t>	Gerek </a:t>
            </a:r>
            <a:r>
              <a:rPr lang="tr-TR"/>
              <a:t>ilk başvuru ve gerekse model ilavesi sırasında ibraz edilen Türkçe tanıtma ve kullanma kılavuzları görüldükten sonra başvuruda bulunan firmaya iade edilir. Firma bu kılavuzları istenildiğinde ibraz etmek üzere saklamak zorundadır.</a:t>
            </a:r>
          </a:p>
          <a:p>
            <a:pPr marL="0" indent="0">
              <a:buNone/>
            </a:pPr>
            <a:endParaRPr lang="tr-TR"/>
          </a:p>
          <a:p>
            <a:pPr marL="0" indent="0">
              <a:buNone/>
            </a:pPr>
            <a:endParaRPr lang="tr-TR"/>
          </a:p>
        </p:txBody>
      </p:sp>
    </p:spTree>
    <p:extLst>
      <p:ext uri="{BB962C8B-B14F-4D97-AF65-F5344CB8AC3E}">
        <p14:creationId xmlns:p14="http://schemas.microsoft.com/office/powerpoint/2010/main" val="4035312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856984" cy="6408712"/>
          </a:xfrm>
        </p:spPr>
        <p:txBody>
          <a:bodyPr/>
          <a:lstStyle/>
          <a:p>
            <a:pPr marL="0" indent="0">
              <a:buNone/>
            </a:pPr>
            <a:r>
              <a:rPr lang="tr-TR" b="1"/>
              <a:t>1.6.5.	İthalinde Garanti Belgesi Aranacak Mallar Listesi</a:t>
            </a:r>
          </a:p>
          <a:p>
            <a:pPr marL="0" indent="0">
              <a:buNone/>
            </a:pPr>
            <a:r>
              <a:rPr lang="tr-TR" smtClean="0"/>
              <a:t>	Aşağıda </a:t>
            </a:r>
            <a:r>
              <a:rPr lang="tr-TR"/>
              <a:t>gümrük tarife istatistik pozisyonları (G.T.İ.P) ve tanımları belirtilen eşyaların gümrük beyannamelerinin tescilinde, Sanayi ve Ticaret Bakanlığınca (Tüketicinin ve Rekabetin Korunması Genel Müdürlüğü) onaylanacak garanti belgesi gümrük idarelerince aranır. Bu belgenin bir örneği gümrük beyannamesine eklenir.</a:t>
            </a:r>
          </a:p>
          <a:p>
            <a:pPr marL="0" indent="0">
              <a:buNone/>
            </a:pPr>
            <a:endParaRPr lang="tr-T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708920"/>
            <a:ext cx="7416823"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92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16632"/>
            <a:ext cx="8568952" cy="6552728"/>
          </a:xfrm>
        </p:spPr>
        <p:txBody>
          <a:bodyPr>
            <a:normAutofit/>
          </a:bodyPr>
          <a:lstStyle/>
          <a:p>
            <a:pPr marL="0" indent="0">
              <a:buNone/>
            </a:pPr>
            <a:r>
              <a:rPr lang="tr-TR" b="1"/>
              <a:t>1.7.	İthalat Kısıtlamaları</a:t>
            </a:r>
          </a:p>
          <a:p>
            <a:pPr marL="0" indent="0">
              <a:buNone/>
            </a:pPr>
            <a:r>
              <a:rPr lang="tr-TR" smtClean="0"/>
              <a:t>	İthalatta </a:t>
            </a:r>
            <a:r>
              <a:rPr lang="tr-TR"/>
              <a:t>bazı malların ithali yasak; bazı malların ithali belli bir kuruma bırakılmış; bazı malların ithali ise belli mercilerden alınacak izne bağlıdır. Şimdi bunları ayrı ayrı ele alalım.</a:t>
            </a:r>
          </a:p>
          <a:p>
            <a:pPr marL="0" indent="0">
              <a:buNone/>
            </a:pPr>
            <a:endParaRPr lang="tr-TR"/>
          </a:p>
          <a:p>
            <a:pPr marL="0" indent="0">
              <a:buNone/>
            </a:pPr>
            <a:r>
              <a:rPr lang="tr-TR" b="1"/>
              <a:t>1.7.1.	İthali Yasak Olan veya İthaline İzin Verilmeyen Mallar</a:t>
            </a:r>
          </a:p>
          <a:p>
            <a:pPr marL="0" indent="0">
              <a:buNone/>
            </a:pPr>
            <a:r>
              <a:rPr lang="tr-TR" smtClean="0"/>
              <a:t>	Gümrük </a:t>
            </a:r>
            <a:r>
              <a:rPr lang="tr-TR"/>
              <a:t>Yönetmeliğinin 213. Maddesinde; “Türk Gümrük Tarife Cetveli ile özel kanunlar veya taraf olduğumuz anlaşmalar ve sözleşmelerle ithali yasak edilmiş ve edilecek olan eşya, 235 inci madde (bu maddeye göre ilgili Mevzuatları uyarınca yasaklama ve kısıtlamaya tabi eşyanın transiti için Dış Ticaret Müsteşarlığından her seferinde izin alınır.) saklı kalmak kaydıyla, her ne suretle olursa olsun Türkiye'ye sokulamaz.</a:t>
            </a:r>
          </a:p>
          <a:p>
            <a:pPr marL="0" indent="0">
              <a:buNone/>
            </a:pPr>
            <a:r>
              <a:rPr lang="tr-TR" smtClean="0"/>
              <a:t>	Hâlen </a:t>
            </a:r>
            <a:r>
              <a:rPr lang="tr-TR"/>
              <a:t>yürürlükte bulunan mevzuat hükümlerine göre aşağıdaki listede atıfta bulunulan eşyaların ithali yasaktır</a:t>
            </a:r>
          </a:p>
          <a:p>
            <a:pPr marL="0" indent="0">
              <a:buNone/>
            </a:pPr>
            <a:endParaRPr lang="tr-TR"/>
          </a:p>
        </p:txBody>
      </p:sp>
    </p:spTree>
    <p:extLst>
      <p:ext uri="{BB962C8B-B14F-4D97-AF65-F5344CB8AC3E}">
        <p14:creationId xmlns:p14="http://schemas.microsoft.com/office/powerpoint/2010/main" val="2067588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784976" cy="6552728"/>
          </a:xfrm>
        </p:spPr>
        <p:txBody>
          <a:bodyPr/>
          <a:lstStyle/>
          <a:p>
            <a:pPr marL="0" indent="0">
              <a:buNone/>
            </a:pPr>
            <a:endParaRPr lang="tr-TR" b="1" smtClean="0"/>
          </a:p>
          <a:p>
            <a:pPr marL="0" indent="0">
              <a:buNone/>
            </a:pPr>
            <a:r>
              <a:rPr lang="tr-TR" b="1" smtClean="0"/>
              <a:t>1.7.2</a:t>
            </a:r>
            <a:r>
              <a:rPr lang="tr-TR" b="1"/>
              <a:t>.	İthali Belli Kurum ve Kuruluşlara Bırakılan Maddeler</a:t>
            </a:r>
          </a:p>
          <a:p>
            <a:pPr marL="0" indent="0" algn="just">
              <a:buNone/>
            </a:pPr>
            <a:r>
              <a:rPr lang="tr-TR" smtClean="0"/>
              <a:t>	Gümrük </a:t>
            </a:r>
            <a:r>
              <a:rPr lang="tr-TR"/>
              <a:t>Yönetmeliği’nin 214. maddesinde “Özel kanunlar gereğince Türkiye'ye ithali belli kurum ve kuruluşlara bırakılan eşya, ancak bu kurum veya kuruluşlar veya bunların yetki verdiği kurum veya kuruluşlarca ithal edilebilir.</a:t>
            </a:r>
          </a:p>
          <a:p>
            <a:pPr marL="0" indent="0" algn="just">
              <a:buNone/>
            </a:pPr>
            <a:endParaRPr lang="tr-TR" smtClean="0"/>
          </a:p>
          <a:p>
            <a:pPr marL="0" indent="0" algn="just">
              <a:buNone/>
            </a:pPr>
            <a:r>
              <a:rPr lang="tr-TR" b="1"/>
              <a:t>1.7.3.	İthalinde Belli Mercilerin İzni Aranılacak Maddeler</a:t>
            </a:r>
          </a:p>
          <a:p>
            <a:pPr marL="0" indent="0" algn="just">
              <a:buNone/>
            </a:pPr>
            <a:r>
              <a:rPr lang="tr-TR" smtClean="0"/>
              <a:t>	Gümrük </a:t>
            </a:r>
            <a:r>
              <a:rPr lang="tr-TR"/>
              <a:t>Yönetmeliği’nin 215. maddesi ile “Özel kanun, kararname, tüzük ve tebliğ hükümlerine göre Türkiye'ye ithalinde belli merciin izni aranacak eşya, ancak tabi olduğu mevzuata uygunluğu tespit edilmek suretiyle serbest dolaşıma sokulabili</a:t>
            </a:r>
          </a:p>
          <a:p>
            <a:pPr marL="0" indent="0">
              <a:buNone/>
            </a:pPr>
            <a:endParaRPr lang="tr-TR"/>
          </a:p>
        </p:txBody>
      </p:sp>
    </p:spTree>
    <p:extLst>
      <p:ext uri="{BB962C8B-B14F-4D97-AF65-F5344CB8AC3E}">
        <p14:creationId xmlns:p14="http://schemas.microsoft.com/office/powerpoint/2010/main" val="139974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476672"/>
            <a:ext cx="8784976" cy="6120680"/>
          </a:xfrm>
        </p:spPr>
        <p:txBody>
          <a:bodyPr>
            <a:normAutofit lnSpcReduction="10000"/>
          </a:bodyPr>
          <a:lstStyle/>
          <a:p>
            <a:pPr marL="0" indent="0">
              <a:buNone/>
            </a:pPr>
            <a:r>
              <a:rPr lang="tr-TR" b="1"/>
              <a:t>1.1.	Nasıl İthalatçı Olunur?</a:t>
            </a:r>
          </a:p>
          <a:p>
            <a:pPr marL="0" indent="0">
              <a:buNone/>
            </a:pPr>
            <a:r>
              <a:rPr lang="tr-TR" smtClean="0"/>
              <a:t>	Vergi </a:t>
            </a:r>
            <a:r>
              <a:rPr lang="tr-TR"/>
              <a:t>numarasına sahip her gerçek kişi ve tüzel kişi ile tüzel kişilik statüsüne sahip olmamakla birlikte yürürlükteki mevzuat hükümlerine istinaden hukuki tasarruf yapma yetkisi tanınan kişiler ortaklıkları (adi ortaklıklar, konsorsiyumlar), ithalat işlemlerini yürütebilir.</a:t>
            </a:r>
          </a:p>
          <a:p>
            <a:pPr marL="0" indent="0">
              <a:buNone/>
            </a:pPr>
            <a:endParaRPr lang="tr-TR"/>
          </a:p>
          <a:p>
            <a:pPr marL="0" indent="0">
              <a:buNone/>
            </a:pPr>
            <a:r>
              <a:rPr lang="tr-TR"/>
              <a:t>Ancak,</a:t>
            </a:r>
          </a:p>
          <a:p>
            <a:pPr marL="0" indent="0">
              <a:buNone/>
            </a:pPr>
            <a:endParaRPr lang="tr-TR"/>
          </a:p>
          <a:p>
            <a:pPr marL="0" indent="0">
              <a:buNone/>
            </a:pPr>
            <a:r>
              <a:rPr lang="tr-TR"/>
              <a:t>	Özel anlaşmalara dayanan ithalatta,</a:t>
            </a:r>
          </a:p>
          <a:p>
            <a:pPr marL="0" indent="0">
              <a:buNone/>
            </a:pPr>
            <a:r>
              <a:rPr lang="tr-TR"/>
              <a:t>	Kitap ve diğer yayınların ithalatında,</a:t>
            </a:r>
          </a:p>
          <a:p>
            <a:pPr marL="0" indent="0">
              <a:buNone/>
            </a:pPr>
            <a:r>
              <a:rPr lang="tr-TR"/>
              <a:t>	Ülkemizde açılan uluslararası fuar ve sergilerde Müsteşarlıkça (Dış Ticaret Müsteşarlığı) perakende satışına izin verilen malların ithalatında, vergi numarasına sahip olma şartı aranmaz.</a:t>
            </a:r>
          </a:p>
          <a:p>
            <a:pPr marL="0" indent="0">
              <a:buNone/>
            </a:pPr>
            <a:endParaRPr lang="tr-TR"/>
          </a:p>
        </p:txBody>
      </p:sp>
    </p:spTree>
    <p:extLst>
      <p:ext uri="{BB962C8B-B14F-4D97-AF65-F5344CB8AC3E}">
        <p14:creationId xmlns:p14="http://schemas.microsoft.com/office/powerpoint/2010/main" val="1159533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16632"/>
            <a:ext cx="8856984" cy="1368152"/>
          </a:xfrm>
        </p:spPr>
        <p:txBody>
          <a:bodyPr>
            <a:normAutofit fontScale="90000"/>
          </a:bodyPr>
          <a:lstStyle/>
          <a:p>
            <a:pPr algn="ctr"/>
            <a:r>
              <a:rPr lang="tr-TR" sz="2400" smtClean="0"/>
              <a:t/>
            </a:r>
            <a:br>
              <a:rPr lang="tr-TR" sz="2400" smtClean="0"/>
            </a:br>
            <a:r>
              <a:rPr lang="tr-TR" sz="2400"/>
              <a:t/>
            </a:r>
            <a:br>
              <a:rPr lang="tr-TR" sz="2400"/>
            </a:br>
            <a:r>
              <a:rPr lang="tr-TR" sz="2400" smtClean="0"/>
              <a:t/>
            </a:r>
            <a:br>
              <a:rPr lang="tr-TR" sz="2400" smtClean="0"/>
            </a:br>
            <a:r>
              <a:rPr lang="tr-TR" sz="2400"/>
              <a:t/>
            </a:r>
            <a:br>
              <a:rPr lang="tr-TR" sz="2400"/>
            </a:br>
            <a:r>
              <a:rPr lang="tr-TR" sz="2400" smtClean="0"/>
              <a:t/>
            </a:r>
            <a:br>
              <a:rPr lang="tr-TR" sz="2400" smtClean="0"/>
            </a:br>
            <a:r>
              <a:rPr lang="tr-TR" sz="2400"/>
              <a:t/>
            </a:r>
            <a:br>
              <a:rPr lang="tr-TR" sz="2400"/>
            </a:br>
            <a:r>
              <a:rPr lang="tr-TR" sz="2400" smtClean="0"/>
              <a:t/>
            </a:r>
            <a:br>
              <a:rPr lang="tr-TR" sz="2400" smtClean="0"/>
            </a:br>
            <a:r>
              <a:rPr lang="tr-TR" sz="2400"/>
              <a:t/>
            </a:r>
            <a:br>
              <a:rPr lang="tr-TR" sz="2400"/>
            </a:br>
            <a:r>
              <a:rPr lang="tr-TR" sz="2400" smtClean="0"/>
              <a:t/>
            </a:r>
            <a:br>
              <a:rPr lang="tr-TR" sz="2400" smtClean="0"/>
            </a:br>
            <a:r>
              <a:rPr lang="tr-TR" sz="2400" smtClean="0"/>
              <a:t/>
            </a:r>
            <a:br>
              <a:rPr lang="tr-TR" sz="2400" smtClean="0"/>
            </a:br>
            <a:r>
              <a:rPr lang="tr-TR" sz="2400"/>
              <a:t/>
            </a:r>
            <a:br>
              <a:rPr lang="tr-TR" sz="2400"/>
            </a:br>
            <a:r>
              <a:rPr lang="tr-TR" sz="2400" smtClean="0"/>
              <a:t/>
            </a:r>
            <a:br>
              <a:rPr lang="tr-TR" sz="2400" smtClean="0"/>
            </a:br>
            <a:endParaRPr lang="tr-TR" sz="2400"/>
          </a:p>
        </p:txBody>
      </p:sp>
      <p:sp>
        <p:nvSpPr>
          <p:cNvPr id="3" name="İçerik Yer Tutucusu 2"/>
          <p:cNvSpPr>
            <a:spLocks noGrp="1"/>
          </p:cNvSpPr>
          <p:nvPr>
            <p:ph sz="quarter" idx="1"/>
          </p:nvPr>
        </p:nvSpPr>
        <p:spPr>
          <a:xfrm>
            <a:off x="179512" y="188640"/>
            <a:ext cx="8784976" cy="6552728"/>
          </a:xfrm>
        </p:spPr>
        <p:txBody>
          <a:bodyPr>
            <a:normAutofit lnSpcReduction="10000"/>
          </a:bodyPr>
          <a:lstStyle/>
          <a:p>
            <a:pPr marL="0" indent="0" algn="ctr">
              <a:buNone/>
            </a:pPr>
            <a:r>
              <a:rPr lang="tr-TR">
                <a:solidFill>
                  <a:srgbClr val="FF0000"/>
                </a:solidFill>
              </a:rPr>
              <a:t>2. İTHALATTA HAKSIZ REKABETİN ÖNLENMESİ, KORUNMA ÖNLEMLERİ VE GÖZETİM</a:t>
            </a:r>
            <a:r>
              <a:rPr lang="tr-TR"/>
              <a:t/>
            </a:r>
            <a:br>
              <a:rPr lang="tr-TR"/>
            </a:br>
            <a:endParaRPr lang="tr-TR" smtClean="0"/>
          </a:p>
          <a:p>
            <a:pPr marL="0" indent="0">
              <a:buNone/>
            </a:pPr>
            <a:r>
              <a:rPr lang="tr-TR" smtClean="0"/>
              <a:t>Dış </a:t>
            </a:r>
            <a:r>
              <a:rPr lang="tr-TR"/>
              <a:t>Ticaret Müsteşarlığı (İthalat Genel Müdürlüğü) gerekli yasal şartların oluşması durumunda;</a:t>
            </a:r>
          </a:p>
          <a:p>
            <a:pPr marL="0" indent="0">
              <a:buNone/>
            </a:pPr>
            <a:endParaRPr lang="tr-TR"/>
          </a:p>
          <a:p>
            <a:pPr marL="0" indent="0">
              <a:buNone/>
            </a:pPr>
            <a:r>
              <a:rPr lang="tr-TR"/>
              <a:t>	İthalatta haksız rekabet hâllerinden dampinge veya sübvansiyona konu olan ithalatın sebep olduğu zarara karşı bir üretim dalının korunması için önlem almaya,</a:t>
            </a:r>
          </a:p>
          <a:p>
            <a:pPr marL="0" indent="0">
              <a:buNone/>
            </a:pPr>
            <a:r>
              <a:rPr lang="tr-TR"/>
              <a:t>	Bir malın benzer veya doğrudan rakip mallar üreten yerli üreticiler üzerinde ciddi zarar veya ciddi zarar tehdidi oluşturacak şekilde artan miktar ve şartlarda ithal edilmesi hâlinde, bu zarar veya zarar tehdidini ortadan kaldırmak üzere korunma önlemleri almaya,</a:t>
            </a:r>
          </a:p>
          <a:p>
            <a:pPr marL="0" indent="0">
              <a:buNone/>
            </a:pPr>
            <a:r>
              <a:rPr lang="tr-TR"/>
              <a:t>	Bir malın ithalatında kaydedilecek gelişmelerin yakından izlenmesi amacıyla o malın ithalatında gözetim uygulanmasına karar vermeye yetkilidir.</a:t>
            </a:r>
          </a:p>
          <a:p>
            <a:pPr marL="0" indent="0">
              <a:buNone/>
            </a:pPr>
            <a:endParaRPr lang="tr-TR"/>
          </a:p>
        </p:txBody>
      </p:sp>
    </p:spTree>
    <p:extLst>
      <p:ext uri="{BB962C8B-B14F-4D97-AF65-F5344CB8AC3E}">
        <p14:creationId xmlns:p14="http://schemas.microsoft.com/office/powerpoint/2010/main" val="2781935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784976" cy="6336704"/>
          </a:xfrm>
        </p:spPr>
        <p:txBody>
          <a:bodyPr>
            <a:normAutofit fontScale="92500" lnSpcReduction="10000"/>
          </a:bodyPr>
          <a:lstStyle/>
          <a:p>
            <a:pPr marL="0" indent="0">
              <a:buNone/>
            </a:pPr>
            <a:r>
              <a:rPr lang="tr-TR" b="1" smtClean="0"/>
              <a:t>2.1</a:t>
            </a:r>
            <a:r>
              <a:rPr lang="tr-TR" b="1"/>
              <a:t>.	İthalatta Haksız Rekabetin Önlenmesi</a:t>
            </a:r>
          </a:p>
          <a:p>
            <a:pPr marL="0" indent="0">
              <a:buNone/>
            </a:pPr>
            <a:endParaRPr lang="tr-TR"/>
          </a:p>
          <a:p>
            <a:pPr marL="0" indent="0">
              <a:buNone/>
            </a:pPr>
            <a:r>
              <a:rPr lang="tr-TR" smtClean="0"/>
              <a:t>	İthalatta </a:t>
            </a:r>
            <a:r>
              <a:rPr lang="tr-TR"/>
              <a:t>haksız rekabet hâllerinden dampinge veya sübvansiyona konu olan ithalatın sebep olduğu zarara (haksız rekabete) karşı yerli üreticilerimizin korunması amacıyla hazırlanmış olan “3577 Sayılı İthalatta Haksız Rekabetin Önlenmesi Hakkında Kanun” da bu konuda önlem alınabilmesi için dampinge veya sübvansiyona konu olan ithalatın Türkiye'de bir üretim dalında;</a:t>
            </a:r>
          </a:p>
          <a:p>
            <a:pPr marL="0" indent="0">
              <a:buNone/>
            </a:pPr>
            <a:r>
              <a:rPr lang="tr-TR"/>
              <a:t> </a:t>
            </a:r>
          </a:p>
          <a:p>
            <a:pPr marL="0" indent="0">
              <a:buNone/>
            </a:pPr>
            <a:r>
              <a:rPr lang="tr-TR"/>
              <a:t>	Maddi zarara yol açması,</a:t>
            </a:r>
          </a:p>
          <a:p>
            <a:pPr marL="0" indent="0">
              <a:buNone/>
            </a:pPr>
            <a:r>
              <a:rPr lang="tr-TR"/>
              <a:t>	Maddi zarar tehdidi oluşturması veya bir üretim dalının kurulmasını fiziki  olarak geciktirmesi gerektiği belirtilmiştir.</a:t>
            </a:r>
          </a:p>
          <a:p>
            <a:pPr marL="0" indent="0">
              <a:buNone/>
            </a:pPr>
            <a:endParaRPr lang="tr-TR"/>
          </a:p>
          <a:p>
            <a:pPr marL="0" indent="0">
              <a:buNone/>
            </a:pPr>
            <a:r>
              <a:rPr lang="tr-TR" smtClean="0"/>
              <a:t>	Aynı </a:t>
            </a:r>
            <a:r>
              <a:rPr lang="tr-TR"/>
              <a:t>kanunda, sübvansiyona konu ithalata karşı önlem alınabilmesi için, sübvansiyonun, Sübvansiyonlar ve Telafi Edici Tedbirler Anlaşması'nın 2 nci maddesi çerçevesinde bir firma/firma grubu veya bir üretim dalı/üretim dalı grubuna yönelik olduğunun da tespit edilmiş olması gerektiği de vurgulanmıştır.</a:t>
            </a:r>
          </a:p>
          <a:p>
            <a:pPr marL="0" indent="0">
              <a:buNone/>
            </a:pPr>
            <a:endParaRPr lang="tr-TR"/>
          </a:p>
        </p:txBody>
      </p:sp>
    </p:spTree>
    <p:extLst>
      <p:ext uri="{BB962C8B-B14F-4D97-AF65-F5344CB8AC3E}">
        <p14:creationId xmlns:p14="http://schemas.microsoft.com/office/powerpoint/2010/main" val="1815834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928992" cy="6480720"/>
          </a:xfrm>
        </p:spPr>
        <p:txBody>
          <a:bodyPr>
            <a:normAutofit fontScale="85000" lnSpcReduction="10000"/>
          </a:bodyPr>
          <a:lstStyle/>
          <a:p>
            <a:pPr marL="0" indent="0">
              <a:buNone/>
            </a:pPr>
            <a:r>
              <a:rPr lang="tr-TR" b="1"/>
              <a:t>2.1.1.	Damping ve Sübvansiyon</a:t>
            </a:r>
          </a:p>
          <a:p>
            <a:pPr marL="0" indent="0">
              <a:buNone/>
            </a:pPr>
            <a:r>
              <a:rPr lang="tr-TR" b="1" smtClean="0"/>
              <a:t>2.1.1.1</a:t>
            </a:r>
            <a:r>
              <a:rPr lang="tr-TR" b="1"/>
              <a:t>.	Damping</a:t>
            </a:r>
          </a:p>
          <a:p>
            <a:pPr marL="0" indent="0">
              <a:buNone/>
            </a:pPr>
            <a:endParaRPr lang="tr-TR"/>
          </a:p>
          <a:p>
            <a:pPr marL="0" indent="0">
              <a:buNone/>
            </a:pPr>
            <a:r>
              <a:rPr lang="tr-TR" smtClean="0"/>
              <a:t>	Damping</a:t>
            </a:r>
            <a:r>
              <a:rPr lang="tr-TR"/>
              <a:t>; bir malın, normal değerinin altında, diğer bir ifadeyle ihracatçı ülkenin iç piyasa fiyatlarının altında bir fiyatla Türkiye'ye ihraç edilmesidir.</a:t>
            </a:r>
          </a:p>
          <a:p>
            <a:pPr marL="0" indent="0">
              <a:buNone/>
            </a:pPr>
            <a:endParaRPr lang="tr-TR" smtClean="0"/>
          </a:p>
          <a:p>
            <a:pPr marL="0" indent="0">
              <a:buNone/>
            </a:pPr>
            <a:r>
              <a:rPr lang="tr-TR" smtClean="0"/>
              <a:t>	Normal değer, ihracatçı ülkenin iç piyasasında tüketime konu olan benzer mal için normal ticari işlemler çerçevesinde bağımsız alıcılar tarafından ödenen veya ödenmesi gereken fiyattır. Böyle bir fiyatın mevcut olmaması durumunda, normal değer; benzer malın menşe (üretici) ülkedeki imalat maliyetine genel, idari ve satış giderleri ile makul bir kârın eklenmesi ile oluşturulan değer veya benzer malın uygun bir üçüncü ülkeye ihracatında temsil niteliğini taşıyan karşılaştırılabilir fiyattır.</a:t>
            </a:r>
          </a:p>
          <a:p>
            <a:pPr marL="0" indent="0">
              <a:buNone/>
            </a:pPr>
            <a:r>
              <a:rPr lang="tr-TR" smtClean="0"/>
              <a:t>	Piyasa </a:t>
            </a:r>
            <a:r>
              <a:rPr lang="tr-TR"/>
              <a:t>ekonomisinin geçerli olmadığı ülkeler için normal değer, piyasa ekonomisinin uygulandığı emsal üçüncü bir ülkede veya Türkiye'de oluşan fiyatlar esas alınarak belirlenmektedir. Dampinge karşı uygulamalarda, halen Çin, Rusya Federasyonu, Ukrayna gibi ülkeler piyasa ekonomisi uygulamayan ülkeler olarak kabul edilmektedir.</a:t>
            </a:r>
          </a:p>
          <a:p>
            <a:pPr marL="0" indent="0">
              <a:buNone/>
            </a:pPr>
            <a:r>
              <a:rPr lang="tr-TR" smtClean="0"/>
              <a:t>	Her </a:t>
            </a:r>
            <a:r>
              <a:rPr lang="tr-TR"/>
              <a:t>ucuz fiyatlı ithalat dampingli olmayabilir. Diğer bir deyişle, Türkiye piyasasındaki fiyatların altında bir fiyatla ithalat dampinge konu olmayabilir.</a:t>
            </a:r>
          </a:p>
          <a:p>
            <a:pPr marL="0" indent="0">
              <a:buNone/>
            </a:pPr>
            <a:endParaRPr lang="tr-TR"/>
          </a:p>
        </p:txBody>
      </p:sp>
    </p:spTree>
    <p:extLst>
      <p:ext uri="{BB962C8B-B14F-4D97-AF65-F5344CB8AC3E}">
        <p14:creationId xmlns:p14="http://schemas.microsoft.com/office/powerpoint/2010/main" val="4157002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856984" cy="6480720"/>
          </a:xfrm>
        </p:spPr>
        <p:txBody>
          <a:bodyPr>
            <a:normAutofit/>
          </a:bodyPr>
          <a:lstStyle/>
          <a:p>
            <a:pPr marL="0" indent="0">
              <a:buNone/>
            </a:pPr>
            <a:r>
              <a:rPr lang="tr-TR" b="1"/>
              <a:t>2.1.1.2.	Sübvansiyon</a:t>
            </a:r>
          </a:p>
          <a:p>
            <a:pPr marL="0" indent="0">
              <a:buNone/>
            </a:pPr>
            <a:r>
              <a:rPr lang="tr-TR" smtClean="0"/>
              <a:t>	Sübvansiyon</a:t>
            </a:r>
            <a:r>
              <a:rPr lang="tr-TR"/>
              <a:t>; bir ürün için, menşe (üretici) veya ihracatçı ülke tarafından doğrudan veya dolaylı olarak sağlanan her türlü mali katkıyı ifade etmektedir.</a:t>
            </a:r>
          </a:p>
          <a:p>
            <a:pPr marL="0" indent="0">
              <a:buNone/>
            </a:pPr>
            <a:endParaRPr lang="tr-TR"/>
          </a:p>
          <a:p>
            <a:pPr marL="0" indent="0">
              <a:buNone/>
            </a:pPr>
            <a:r>
              <a:rPr lang="tr-TR"/>
              <a:t>	Hükümet veya yerel yönetimlerin doğrudan mali katkısı,</a:t>
            </a:r>
          </a:p>
          <a:p>
            <a:pPr marL="0" indent="0">
              <a:buNone/>
            </a:pPr>
            <a:r>
              <a:rPr lang="tr-TR"/>
              <a:t>	İşletme zararlarının silinmesi,</a:t>
            </a:r>
          </a:p>
          <a:p>
            <a:pPr marL="0" indent="0">
              <a:buNone/>
            </a:pPr>
            <a:r>
              <a:rPr lang="tr-TR" smtClean="0"/>
              <a:t></a:t>
            </a:r>
            <a:r>
              <a:rPr lang="tr-TR"/>
              <a:t>	Kurumlar veya gelir vergisi muafiyeti,</a:t>
            </a:r>
          </a:p>
          <a:p>
            <a:pPr marL="0" indent="0">
              <a:buNone/>
            </a:pPr>
            <a:r>
              <a:rPr lang="tr-TR"/>
              <a:t>	İthal girdiler için ödenen dolaylı vergilerden daha fazlasının iadesi,</a:t>
            </a:r>
          </a:p>
          <a:p>
            <a:pPr marL="0" indent="0">
              <a:buNone/>
            </a:pPr>
            <a:r>
              <a:rPr lang="tr-TR"/>
              <a:t>	Maliyetinin altında kredi sağlanması,</a:t>
            </a:r>
          </a:p>
          <a:p>
            <a:pPr marL="0" indent="0">
              <a:buNone/>
            </a:pPr>
            <a:r>
              <a:rPr lang="tr-TR"/>
              <a:t>	Hükümetin maliyetinin altında girdi temin etmesi,</a:t>
            </a:r>
          </a:p>
          <a:p>
            <a:pPr marL="0" indent="0">
              <a:buNone/>
            </a:pPr>
            <a:r>
              <a:rPr lang="tr-TR"/>
              <a:t>	vb. sübvansiyon olarak değerlendirilebilir</a:t>
            </a:r>
          </a:p>
        </p:txBody>
      </p:sp>
    </p:spTree>
    <p:extLst>
      <p:ext uri="{BB962C8B-B14F-4D97-AF65-F5344CB8AC3E}">
        <p14:creationId xmlns:p14="http://schemas.microsoft.com/office/powerpoint/2010/main" val="3366870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fontScale="92500" lnSpcReduction="20000"/>
          </a:bodyPr>
          <a:lstStyle/>
          <a:p>
            <a:pPr marL="0" indent="0">
              <a:buNone/>
            </a:pPr>
            <a:r>
              <a:rPr lang="tr-TR" b="1"/>
              <a:t>Sübvansiyonlar yasak ve müsaade edilebilir sübvansiyonlar olarak ikiye ayrılmaktadır:</a:t>
            </a:r>
          </a:p>
          <a:p>
            <a:pPr marL="0" indent="0">
              <a:buNone/>
            </a:pPr>
            <a:r>
              <a:rPr lang="tr-TR" smtClean="0"/>
              <a:t></a:t>
            </a:r>
            <a:r>
              <a:rPr lang="tr-TR"/>
              <a:t>	Yasak sübvansiyonlar: ihracata yönelik doğrudan sübvansiyonlardır (Gelişmekte olan ülkeler ile en az gelişmiş ülkeler için bazı istisnalar bulunmaktadır.). Yasak sübvansiyonlar için, DTÖ Panel Mekanizması işletilerek karşı ülke hükümetinden bu tür sübvansiyonları iptal  etmesi istenebilir ve/veya sübvansiyon soruşturması yürütülebilir.</a:t>
            </a:r>
          </a:p>
          <a:p>
            <a:pPr marL="0" indent="0">
              <a:buNone/>
            </a:pPr>
            <a:r>
              <a:rPr lang="tr-TR" smtClean="0"/>
              <a:t></a:t>
            </a:r>
            <a:r>
              <a:rPr lang="tr-TR"/>
              <a:t>	Müsaade edilebilir sübvansiyonlar: Yasak sübvansiyonların dışında kalan sübvansiyonlar müsaade edilebilir sübvansiyonlardır. Müsaade edilebilir sübvansiyonlar ise dava edilebilen ve dava edilemeyen sübvansiyonlar olarak kendi içinde ikiye ayrılmaktadır.</a:t>
            </a:r>
          </a:p>
          <a:p>
            <a:pPr marL="0" indent="0">
              <a:buNone/>
            </a:pPr>
            <a:r>
              <a:rPr lang="tr-TR" smtClean="0"/>
              <a:t>	•</a:t>
            </a:r>
            <a:r>
              <a:rPr lang="tr-TR"/>
              <a:t>	Dava edilebilen sübvansiyonlar: Yasak sübvansiyonlara ilaveten özgül sübvansiyonlar, diğer bir ifadeyle belirli işletmelere veya sektörlere yönelik sübvansiyonlar, dava edilebilen sübvansiyonlardır. Bu tür sübvansiyonlar sübvansiyon soruşturmasına konu olabilmektedir.</a:t>
            </a:r>
          </a:p>
          <a:p>
            <a:pPr marL="0" indent="0">
              <a:buNone/>
            </a:pPr>
            <a:r>
              <a:rPr lang="tr-TR" smtClean="0"/>
              <a:t>	•</a:t>
            </a:r>
            <a:r>
              <a:rPr lang="tr-TR"/>
              <a:t>	Dava edilemeyen sübvansiyonlar: Yasak ve dava edilebilen sübvansiyonların dışında ve özgül olmayan, diğer bir ifadeyle belirli işletmelere ve sektörlere yönelik olmayan sübvansiyonlardır. Ayrıca, özgül olabilmekle birlikte, belirli ölçütler dâhilinde ar-ge, geri kalmış bölgeler ve çevre yatırımları dava edilemeyen sübvansiyonlardır. Bu tür sübvansiyonlar tanımı gereği sübvansiyon soruşturmasına konu edilememektedir.</a:t>
            </a:r>
          </a:p>
          <a:p>
            <a:pPr marL="0" indent="0">
              <a:buNone/>
            </a:pPr>
            <a:endParaRPr lang="tr-TR"/>
          </a:p>
        </p:txBody>
      </p:sp>
    </p:spTree>
    <p:extLst>
      <p:ext uri="{BB962C8B-B14F-4D97-AF65-F5344CB8AC3E}">
        <p14:creationId xmlns:p14="http://schemas.microsoft.com/office/powerpoint/2010/main" val="897803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404664"/>
            <a:ext cx="8784976" cy="6264696"/>
          </a:xfrm>
        </p:spPr>
        <p:txBody>
          <a:bodyPr>
            <a:normAutofit fontScale="92500" lnSpcReduction="20000"/>
          </a:bodyPr>
          <a:lstStyle/>
          <a:p>
            <a:pPr marL="0" indent="0" algn="ctr">
              <a:buNone/>
            </a:pPr>
            <a:r>
              <a:rPr lang="tr-TR" b="1"/>
              <a:t>2.1.2.	Damping ve Sübvansiyon Soruşturmalarında Yapılacak İşlemler</a:t>
            </a:r>
          </a:p>
          <a:p>
            <a:pPr marL="0" indent="0">
              <a:buNone/>
            </a:pPr>
            <a:endParaRPr lang="tr-TR"/>
          </a:p>
          <a:p>
            <a:pPr marL="0" indent="0">
              <a:buNone/>
            </a:pPr>
            <a:r>
              <a:rPr lang="tr-TR" smtClean="0"/>
              <a:t>	İthalatta </a:t>
            </a:r>
            <a:r>
              <a:rPr lang="tr-TR"/>
              <a:t>Haksız Rekabetin Önlenmesi Hakkında Mevzuat çerçevesinde damping ve sübvansiyon soruşturması sırasında yapılan işlemler aşağıda özetlenmektedir.</a:t>
            </a:r>
          </a:p>
          <a:p>
            <a:pPr marL="0" indent="0">
              <a:buNone/>
            </a:pPr>
            <a:endParaRPr lang="tr-TR" b="1"/>
          </a:p>
          <a:p>
            <a:pPr marL="0" indent="0">
              <a:buNone/>
            </a:pPr>
            <a:r>
              <a:rPr lang="tr-TR" b="1"/>
              <a:t>2.1.2.1.	Başvuru</a:t>
            </a:r>
          </a:p>
          <a:p>
            <a:pPr marL="0" indent="0">
              <a:buNone/>
            </a:pPr>
            <a:r>
              <a:rPr lang="tr-TR" smtClean="0"/>
              <a:t>	Damping </a:t>
            </a:r>
            <a:r>
              <a:rPr lang="tr-TR"/>
              <a:t>veya sübvansiyona konu olan ithalattan maddi zarar gördüğünü veya maddi zarar tehdidi altında bulunduğunu veya bu tür ithalatın bir üretim dalının kurulmasını fiziki olarak geciktirdiğini iddia eden üreticiler veya üretim dalı adına hareket eden gerçek veya tüzel kişi veya kuruluşlar İthalat Genel Müdürlüğü’ne yazılı olarak başvuruda bulunabilirler.</a:t>
            </a:r>
          </a:p>
          <a:p>
            <a:pPr marL="0" indent="0">
              <a:buNone/>
            </a:pPr>
            <a:endParaRPr lang="tr-TR"/>
          </a:p>
          <a:p>
            <a:pPr marL="0" indent="0">
              <a:buNone/>
            </a:pPr>
            <a:r>
              <a:rPr lang="tr-TR" smtClean="0"/>
              <a:t>	Şikâyet</a:t>
            </a:r>
            <a:r>
              <a:rPr lang="tr-TR"/>
              <a:t>, damping veya sübvansiyon, zarar ve damping veya sübvansiyona konu olan ithalatla iddia edilen zarar arasındaki nedensel ilişkiyi gösteren delilleri içermelidir. Yeterli delillerle desteklenmeyen iddialar şikâyet olarak değerlendirilmez.</a:t>
            </a:r>
          </a:p>
          <a:p>
            <a:pPr marL="0" indent="0">
              <a:buNone/>
            </a:pPr>
            <a:endParaRPr lang="tr-TR"/>
          </a:p>
        </p:txBody>
      </p:sp>
    </p:spTree>
    <p:extLst>
      <p:ext uri="{BB962C8B-B14F-4D97-AF65-F5344CB8AC3E}">
        <p14:creationId xmlns:p14="http://schemas.microsoft.com/office/powerpoint/2010/main" val="345407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692696"/>
            <a:ext cx="8784976" cy="5327104"/>
          </a:xfrm>
        </p:spPr>
        <p:txBody>
          <a:bodyPr>
            <a:normAutofit lnSpcReduction="10000"/>
          </a:bodyPr>
          <a:lstStyle/>
          <a:p>
            <a:pPr marL="0" indent="0">
              <a:buNone/>
            </a:pPr>
            <a:r>
              <a:rPr lang="tr-TR" b="1" smtClean="0"/>
              <a:t>2.1.2.2.İnceleme</a:t>
            </a:r>
            <a:endParaRPr lang="tr-TR" b="1"/>
          </a:p>
          <a:p>
            <a:pPr marL="0" indent="0">
              <a:buNone/>
            </a:pPr>
            <a:endParaRPr lang="tr-TR"/>
          </a:p>
          <a:p>
            <a:pPr marL="0" indent="0">
              <a:buNone/>
            </a:pPr>
            <a:r>
              <a:rPr lang="tr-TR" smtClean="0"/>
              <a:t>	Soruşturma </a:t>
            </a:r>
            <a:r>
              <a:rPr lang="tr-TR"/>
              <a:t>açılabilmesi için; şikâyetin üretim dalı tarafından veya üretim dalı adına yapıldığının tespit edilmesi ve damping veya sübvansiyona konu olan ithalatın ve bu ithalattan kaynaklanan zararın varlığı konusunda yeterli delillerin bulunması gerekir.</a:t>
            </a:r>
          </a:p>
          <a:p>
            <a:pPr marL="0" indent="0">
              <a:buNone/>
            </a:pPr>
            <a:endParaRPr lang="tr-TR"/>
          </a:p>
          <a:p>
            <a:pPr marL="0" indent="0">
              <a:buNone/>
            </a:pPr>
            <a:r>
              <a:rPr lang="tr-TR" smtClean="0"/>
              <a:t>	Bu </a:t>
            </a:r>
            <a:r>
              <a:rPr lang="tr-TR"/>
              <a:t>kapsamda, başvurunun üretim dalı tarafından veya üretim dalı adına yapılmış sayılabilmesi için, başvuruyu destekleyen üreticilerin toplam benzer ürün üretiminin; başvuruyu destekleyen ve başvuruya karşı çıkan üreticilerin toplam benzer    ürün </a:t>
            </a:r>
            <a:r>
              <a:rPr lang="tr-TR" smtClean="0"/>
              <a:t>üretiminin % </a:t>
            </a:r>
            <a:r>
              <a:rPr lang="tr-TR"/>
              <a:t>50’sinden fazla olması ve toplam Türkiye benzer ürün üretiminin % 25’inden az olmaması şartına bağlanmıştır.</a:t>
            </a:r>
          </a:p>
        </p:txBody>
      </p:sp>
    </p:spTree>
    <p:extLst>
      <p:ext uri="{BB962C8B-B14F-4D97-AF65-F5344CB8AC3E}">
        <p14:creationId xmlns:p14="http://schemas.microsoft.com/office/powerpoint/2010/main" val="1830890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476672"/>
            <a:ext cx="8712968" cy="6048672"/>
          </a:xfrm>
        </p:spPr>
        <p:txBody>
          <a:bodyPr>
            <a:normAutofit fontScale="92500"/>
          </a:bodyPr>
          <a:lstStyle/>
          <a:p>
            <a:pPr marL="0" indent="0">
              <a:buNone/>
            </a:pPr>
            <a:r>
              <a:rPr lang="tr-TR" b="1"/>
              <a:t>2.1.2.3.	Soruşturmanın Açılması</a:t>
            </a:r>
          </a:p>
          <a:p>
            <a:pPr marL="0" indent="0">
              <a:buNone/>
            </a:pPr>
            <a:endParaRPr lang="tr-TR"/>
          </a:p>
          <a:p>
            <a:pPr marL="0" indent="0">
              <a:buNone/>
            </a:pPr>
            <a:r>
              <a:rPr lang="tr-TR" smtClean="0"/>
              <a:t>	İthalat </a:t>
            </a:r>
            <a:r>
              <a:rPr lang="tr-TR"/>
              <a:t>Genel Müdürlüğünce yapılan incelemenin en çok 45 gün içinde tamamlanmasını müteakiben soruşturmanın açılıp açılmaması konusunda İthalatta Haksız Rekabeti Değerlendirme Kuruluna teklifte bulunulur. Kurul’ca soruşturmanın açılmamasına karar verilirse durum şikâyetçi tarafa bildirilir.</a:t>
            </a:r>
          </a:p>
          <a:p>
            <a:pPr marL="0" indent="0">
              <a:buNone/>
            </a:pPr>
            <a:endParaRPr lang="tr-TR"/>
          </a:p>
          <a:p>
            <a:pPr marL="0" indent="0">
              <a:buNone/>
            </a:pPr>
            <a:r>
              <a:rPr lang="tr-TR" smtClean="0"/>
              <a:t>	Kurul </a:t>
            </a:r>
            <a:r>
              <a:rPr lang="tr-TR"/>
              <a:t>soruşturma açılmasına karar verirse, ilgili ülke hükümetine bildirim yapıldıktan sonra soruşturmanın açılmasına ilişkin Tebliğ Resmi Gazete’de yayımlanır.</a:t>
            </a:r>
          </a:p>
          <a:p>
            <a:pPr marL="0" indent="0">
              <a:buNone/>
            </a:pPr>
            <a:endParaRPr lang="tr-TR"/>
          </a:p>
          <a:p>
            <a:pPr marL="0" indent="0">
              <a:buNone/>
            </a:pPr>
            <a:r>
              <a:rPr lang="tr-TR" smtClean="0"/>
              <a:t>	Daha </a:t>
            </a:r>
            <a:r>
              <a:rPr lang="tr-TR"/>
              <a:t>sonra, ilgili taraflara başvurunun gizli olmayan özeti ile Tebliğin örneği gönderilir. Soruşturma sırasında; ihraç fiyatı, normal değer, damping marjı ve üretim dalı üzerinde oluşan zarar ile ilgili çalışmalar yapılmaktadır.</a:t>
            </a:r>
          </a:p>
          <a:p>
            <a:pPr marL="0" indent="0">
              <a:buNone/>
            </a:pPr>
            <a:endParaRPr lang="tr-TR"/>
          </a:p>
        </p:txBody>
      </p:sp>
    </p:spTree>
    <p:extLst>
      <p:ext uri="{BB962C8B-B14F-4D97-AF65-F5344CB8AC3E}">
        <p14:creationId xmlns:p14="http://schemas.microsoft.com/office/powerpoint/2010/main" val="2213559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480720"/>
          </a:xfrm>
        </p:spPr>
        <p:txBody>
          <a:bodyPr>
            <a:normAutofit/>
          </a:bodyPr>
          <a:lstStyle/>
          <a:p>
            <a:pPr marL="0" indent="0">
              <a:buNone/>
            </a:pPr>
            <a:r>
              <a:rPr lang="tr-TR" b="1"/>
              <a:t>2.1.2.4.	Bilgilerin Toplanması</a:t>
            </a:r>
          </a:p>
          <a:p>
            <a:pPr marL="0" indent="0">
              <a:buNone/>
            </a:pPr>
            <a:endParaRPr lang="tr-TR"/>
          </a:p>
          <a:p>
            <a:pPr marL="0" indent="0">
              <a:buNone/>
            </a:pPr>
            <a:r>
              <a:rPr lang="tr-TR" smtClean="0"/>
              <a:t>	Soruşturma </a:t>
            </a:r>
            <a:r>
              <a:rPr lang="tr-TR"/>
              <a:t>açılmasını takiben, soruşturma konusu malın bilinen ithalatçılarına ve ihracatçılarına soru formları gönderilir. Sübvansiyon soruşturmalarında, ihracatçı ülkeye de soru formu gönderilir.</a:t>
            </a:r>
          </a:p>
          <a:p>
            <a:pPr marL="0" indent="0">
              <a:buNone/>
            </a:pPr>
            <a:endParaRPr lang="tr-TR"/>
          </a:p>
          <a:p>
            <a:pPr marL="0" indent="0">
              <a:buNone/>
            </a:pPr>
            <a:r>
              <a:rPr lang="tr-TR" smtClean="0"/>
              <a:t>	Bu </a:t>
            </a:r>
            <a:r>
              <a:rPr lang="tr-TR"/>
              <a:t>formların gönderildikleri tarihten itibaren bir hafta içinde alındığı kabul edilir ve cevaplandırılmaları için 30 günlük süre tanınır. Süresi içinde nedenleri belirtilerek müracaat edilmesi hâlinde, bu süre, soruşturmadaki süre kısıtları göz önüne alınmak kaydıyla uzatılabilir.</a:t>
            </a:r>
          </a:p>
          <a:p>
            <a:pPr marL="0" indent="0">
              <a:buNone/>
            </a:pPr>
            <a:endParaRPr lang="tr-TR"/>
          </a:p>
          <a:p>
            <a:pPr marL="0" indent="0">
              <a:buNone/>
            </a:pPr>
            <a:r>
              <a:rPr lang="tr-TR" b="1"/>
              <a:t>2.1.2.5.	Soruşturmanın Süresi</a:t>
            </a:r>
          </a:p>
          <a:p>
            <a:pPr marL="0" indent="0">
              <a:buNone/>
            </a:pPr>
            <a:r>
              <a:rPr lang="tr-TR" smtClean="0"/>
              <a:t>	Soruşturma</a:t>
            </a:r>
            <a:r>
              <a:rPr lang="tr-TR"/>
              <a:t>, özel durumlar dışında 1 yıl içinde sonuçlandırılır. Bu süre, gerektiğinde, Kurulca 6 ayı geçmemek üzere uzatılabilir.</a:t>
            </a:r>
          </a:p>
          <a:p>
            <a:pPr marL="0" indent="0">
              <a:buNone/>
            </a:pPr>
            <a:endParaRPr lang="tr-TR"/>
          </a:p>
        </p:txBody>
      </p:sp>
    </p:spTree>
    <p:extLst>
      <p:ext uri="{BB962C8B-B14F-4D97-AF65-F5344CB8AC3E}">
        <p14:creationId xmlns:p14="http://schemas.microsoft.com/office/powerpoint/2010/main" val="3497609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712968" cy="6408712"/>
          </a:xfrm>
        </p:spPr>
        <p:txBody>
          <a:bodyPr>
            <a:normAutofit/>
          </a:bodyPr>
          <a:lstStyle/>
          <a:p>
            <a:pPr marL="0" indent="0">
              <a:buNone/>
            </a:pPr>
            <a:r>
              <a:rPr lang="tr-TR" b="1" smtClean="0"/>
              <a:t>2.1.2.6.Tarafların </a:t>
            </a:r>
            <a:r>
              <a:rPr lang="tr-TR" b="1"/>
              <a:t>Dinlenmesi</a:t>
            </a:r>
          </a:p>
          <a:p>
            <a:pPr marL="0" indent="0">
              <a:buNone/>
            </a:pPr>
            <a:r>
              <a:rPr lang="tr-TR"/>
              <a:t> </a:t>
            </a:r>
            <a:r>
              <a:rPr lang="tr-TR" smtClean="0"/>
              <a:t>	Soruşturma </a:t>
            </a:r>
            <a:r>
              <a:rPr lang="tr-TR"/>
              <a:t>sırasında Genel Müdürlük, ilgili taraflar ile soruşturma konusu malın endüstriyel kullanıcılarına ve malın perakende düzeyde satıldığı hâllerde, tüketici örgütleri temsilcilerine görüşlerini bildirme olanağı sağlar. Bu çerçevede, ilgililerin yazılı talebi veya Genel Müdürlüğün çağrısı üzerine, karşıt görüşlerin dile getirilebilmesini teminen, dinleme toplantıları düzenlenebilir.</a:t>
            </a:r>
          </a:p>
          <a:p>
            <a:pPr marL="0" indent="0">
              <a:buNone/>
            </a:pPr>
            <a:r>
              <a:rPr lang="tr-TR" smtClean="0"/>
              <a:t>	Soruşturma </a:t>
            </a:r>
            <a:r>
              <a:rPr lang="tr-TR"/>
              <a:t>sırasında, tarafların veya İthalat Genel Müdürlüğünün talebi üzerine, taraflar tek tek veya birlikte dinlenebilir. Dinleme toplantıları kamu dinleme toplantısı veya teknik toplantılar şeklinde düzenlenebilmektedir.</a:t>
            </a:r>
          </a:p>
          <a:p>
            <a:pPr marL="0" indent="0">
              <a:buNone/>
            </a:pPr>
            <a:endParaRPr lang="tr-TR"/>
          </a:p>
          <a:p>
            <a:pPr marL="0" indent="0">
              <a:buNone/>
            </a:pPr>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334620"/>
            <a:ext cx="1944216" cy="2406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55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fontScale="92500" lnSpcReduction="10000"/>
          </a:bodyPr>
          <a:lstStyle/>
          <a:p>
            <a:pPr marL="0" indent="0">
              <a:buNone/>
            </a:pPr>
            <a:r>
              <a:rPr lang="tr-TR" b="1"/>
              <a:t>Bir eşyayı ithal etmeden önce şu hususlar değerlendirilmelidir:</a:t>
            </a:r>
          </a:p>
          <a:p>
            <a:pPr marL="0" indent="0">
              <a:buNone/>
            </a:pPr>
            <a:endParaRPr lang="tr-TR"/>
          </a:p>
          <a:p>
            <a:pPr marL="0" indent="0">
              <a:buNone/>
            </a:pPr>
            <a:r>
              <a:rPr lang="tr-TR" smtClean="0"/>
              <a:t>	İthal </a:t>
            </a:r>
            <a:r>
              <a:rPr lang="tr-TR"/>
              <a:t>edilmesi düşünülen malın iç pazarda satılabilirlik analizi ve fizibilitesini yapmak önem taşımaktadır (Örn. Rakip ürünlerle karşılaştırma, kâr-zarar hesapları).</a:t>
            </a:r>
          </a:p>
          <a:p>
            <a:pPr marL="0" indent="0">
              <a:buNone/>
            </a:pPr>
            <a:r>
              <a:rPr lang="tr-TR" smtClean="0"/>
              <a:t>	Öncelikle </a:t>
            </a:r>
            <a:r>
              <a:rPr lang="tr-TR"/>
              <a:t>malın yurda getirilmesi sürecinde ortaya çıkacak maliyeti iyi hesaplamak gerekmektedir. Ödenmesi gerekebilecek vergi, nakliye gümrük komisyon masrafları net olarak ortaya konmalı ürünün maliyeti ona göre hesaplanmalıdır.</a:t>
            </a:r>
          </a:p>
          <a:p>
            <a:pPr marL="0" indent="0">
              <a:buNone/>
            </a:pPr>
            <a:r>
              <a:rPr lang="tr-TR" smtClean="0"/>
              <a:t>	Ürünün </a:t>
            </a:r>
            <a:r>
              <a:rPr lang="tr-TR"/>
              <a:t>tedarik eden firma ile bağlantıları sonuçlandırmadan önce söz konusu malın yurda girişi konusunda kota, yasak vb. kısıtlamaların olup olmadığını araştırmak gereklidir. Örneğin Uzak Doğu menşeli ürünlerin bir kısmında kota ya da telafi edici vergi uygulaması söz konusu olabilmektedir.</a:t>
            </a:r>
          </a:p>
          <a:p>
            <a:pPr marL="0" indent="0">
              <a:buNone/>
            </a:pPr>
            <a:r>
              <a:rPr lang="tr-TR" smtClean="0"/>
              <a:t>	Malı </a:t>
            </a:r>
            <a:r>
              <a:rPr lang="tr-TR"/>
              <a:t>yurda sokmak için tabi olunan izinler olup olmadığını araştırmak, varsa bu çerçevede ön hazırlık yapmak çok önemlidir. Ürüne bağlı olarak belli standartlara uygunluk konusunda mevzuat araştırması yaparak ilgili kuruluşlardan onay alınması işlemleri takip edilmelidir.</a:t>
            </a:r>
          </a:p>
          <a:p>
            <a:pPr marL="0" indent="0">
              <a:buNone/>
            </a:pPr>
            <a:endParaRPr lang="tr-TR"/>
          </a:p>
        </p:txBody>
      </p:sp>
    </p:spTree>
    <p:extLst>
      <p:ext uri="{BB962C8B-B14F-4D97-AF65-F5344CB8AC3E}">
        <p14:creationId xmlns:p14="http://schemas.microsoft.com/office/powerpoint/2010/main" val="3788463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332656"/>
            <a:ext cx="8928992" cy="6408712"/>
          </a:xfrm>
        </p:spPr>
        <p:txBody>
          <a:bodyPr>
            <a:normAutofit lnSpcReduction="10000"/>
          </a:bodyPr>
          <a:lstStyle/>
          <a:p>
            <a:pPr marL="0" indent="0">
              <a:buNone/>
            </a:pPr>
            <a:r>
              <a:rPr lang="tr-TR" b="1"/>
              <a:t>2.1.2.7.	Geçici Önlem</a:t>
            </a:r>
          </a:p>
          <a:p>
            <a:pPr marL="0" indent="0">
              <a:buNone/>
            </a:pPr>
            <a:r>
              <a:rPr lang="tr-TR" smtClean="0"/>
              <a:t>	Soruşturma </a:t>
            </a:r>
            <a:r>
              <a:rPr lang="tr-TR"/>
              <a:t>esnasında, dampingli veya sübvansiyonlu ithalatın varlığı ve zarara ilişkin ön belirlemeler yapılması hâlinde, soruşturma sonuçlandırılıncaya kadar üretim dalı üzerindeki zararın telafisine yönelik olarak Kurulca (İthalatta Haksız Rekabetin Önlenmesi Kurulu) belirlenen damping marjı veya sübvansiyon miktarı kadar veya zararı ortadan kaldırmaya yetecek daha az bir oran veya miktarda teminatın geçici önlem olarak alınması Kurul’un teklifi üzerine Bakanlık (Başbakanlık) makamının onayı ile alınabilir.</a:t>
            </a:r>
          </a:p>
          <a:p>
            <a:pPr marL="0" indent="0">
              <a:buNone/>
            </a:pPr>
            <a:r>
              <a:rPr lang="tr-TR" smtClean="0"/>
              <a:t>	Bu </a:t>
            </a:r>
            <a:r>
              <a:rPr lang="tr-TR"/>
              <a:t>durum Resmi Gazete’de yayımlanmak suretiyle ilgililere duyurulur. Geçici önlemlerin geçerlilik süresi 4 aydır. Ancak, damping soruşturmasına konu malın Türkiye’ye ihracatının önemli bir kısmını gerçekleştiren ihracatçıların talebi hâlinde, bu süre, kurulun kararı üzerine Bakanlık onayı ile 6 aya kadar çıkarılabilir. Damping soruşturması sırasında, zararın önlenmesi için damping marjından daha düşük oranda bir kesin önlemin yeterli olup olmadığının incelenmesi amacıyla, bu süreler sırasıyla 6 ve 9 ay olarak belirlenebilir</a:t>
            </a:r>
          </a:p>
          <a:p>
            <a:pPr marL="0" indent="0">
              <a:buNone/>
            </a:pPr>
            <a:endParaRPr lang="tr-TR"/>
          </a:p>
        </p:txBody>
      </p:sp>
    </p:spTree>
    <p:extLst>
      <p:ext uri="{BB962C8B-B14F-4D97-AF65-F5344CB8AC3E}">
        <p14:creationId xmlns:p14="http://schemas.microsoft.com/office/powerpoint/2010/main" val="1906859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856984" cy="6480720"/>
          </a:xfrm>
        </p:spPr>
        <p:txBody>
          <a:bodyPr>
            <a:normAutofit lnSpcReduction="10000"/>
          </a:bodyPr>
          <a:lstStyle/>
          <a:p>
            <a:pPr marL="0" indent="0">
              <a:buNone/>
            </a:pPr>
            <a:r>
              <a:rPr lang="tr-TR" b="1"/>
              <a:t>2.1.2.8.	Taahhüt</a:t>
            </a:r>
          </a:p>
          <a:p>
            <a:pPr marL="0" indent="0">
              <a:buNone/>
            </a:pPr>
            <a:r>
              <a:rPr lang="tr-TR" smtClean="0"/>
              <a:t>	Açılmış </a:t>
            </a:r>
            <a:r>
              <a:rPr lang="tr-TR"/>
              <a:t>bulunan damping veya sübvansiyon soruşturması, aşağıdaki hâllerde, geçici veya kesin önlem alınmaksızın durdurulabilir:</a:t>
            </a:r>
          </a:p>
          <a:p>
            <a:pPr marL="0" indent="0">
              <a:buNone/>
            </a:pPr>
            <a:r>
              <a:rPr lang="tr-TR" smtClean="0"/>
              <a:t></a:t>
            </a:r>
            <a:r>
              <a:rPr lang="tr-TR"/>
              <a:t>	Bir damping soruşturması sırasında; ihracatçının, ihraç fiyatlarını yeniden düzenleyeceğini veya damping fiyatlı ihracatı durduracağını taahhüt etmesi ve Kurulun taahhüdü kabul etmesi</a:t>
            </a:r>
          </a:p>
          <a:p>
            <a:pPr marL="0" indent="0">
              <a:buNone/>
            </a:pPr>
            <a:r>
              <a:rPr lang="tr-TR"/>
              <a:t>	Bir sübvansiyon soruşturması sırasında; ihracatçının, ihraç fiyatlarını yeniden düzenleyeceğini veya ihracatçı ülkenin sübvansiyon uygulamasını kaldıracağını, sınırlayacağını veya bu amaçla başka önlemler alacağını taahhüt etmesi ve Kurulun taahhüdü kabul etmesi</a:t>
            </a:r>
          </a:p>
          <a:p>
            <a:pPr marL="0" indent="0">
              <a:buNone/>
            </a:pPr>
            <a:r>
              <a:rPr lang="tr-TR" smtClean="0"/>
              <a:t>	Kurul </a:t>
            </a:r>
            <a:r>
              <a:rPr lang="tr-TR"/>
              <a:t>(İthalatta Haksız Rekabeti Değerlendirme Kurulu) da taahhütte bulunulmasını önerebilir. Kurulca önerilen taahhüdün ihracatçı veya ihracatçı ülke tarafından kabul  edilmesi zorunlu değildir</a:t>
            </a:r>
            <a:r>
              <a:rPr lang="tr-TR" smtClean="0"/>
              <a:t>.</a:t>
            </a:r>
          </a:p>
          <a:p>
            <a:pPr marL="0" indent="0">
              <a:buNone/>
            </a:pPr>
            <a:r>
              <a:rPr lang="tr-TR" smtClean="0"/>
              <a:t>	Damping </a:t>
            </a:r>
            <a:r>
              <a:rPr lang="tr-TR"/>
              <a:t>soruşturmasında ihracatçının, sübvansiyon soruşturmasında ihracatçı ülkenin talep etmesi veya her iki hâlde Kurulun bu yönde bir karar vermesi hâlinde, soruşturma sonuçlandırılır</a:t>
            </a:r>
          </a:p>
          <a:p>
            <a:pPr marL="0" indent="0">
              <a:buNone/>
            </a:pPr>
            <a:endParaRPr lang="tr-TR"/>
          </a:p>
        </p:txBody>
      </p:sp>
    </p:spTree>
    <p:extLst>
      <p:ext uri="{BB962C8B-B14F-4D97-AF65-F5344CB8AC3E}">
        <p14:creationId xmlns:p14="http://schemas.microsoft.com/office/powerpoint/2010/main" val="1281233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480720"/>
          </a:xfrm>
        </p:spPr>
        <p:txBody>
          <a:bodyPr>
            <a:normAutofit fontScale="92500" lnSpcReduction="10000"/>
          </a:bodyPr>
          <a:lstStyle/>
          <a:p>
            <a:pPr marL="0" indent="0">
              <a:buNone/>
            </a:pPr>
            <a:r>
              <a:rPr lang="tr-TR" b="1"/>
              <a:t>2.1.2.9.	Kesin Önlem</a:t>
            </a:r>
          </a:p>
          <a:p>
            <a:pPr marL="0" indent="0">
              <a:buNone/>
            </a:pPr>
            <a:r>
              <a:rPr lang="tr-TR" smtClean="0"/>
              <a:t>	Soruşturma </a:t>
            </a:r>
            <a:r>
              <a:rPr lang="tr-TR"/>
              <a:t>sonucunda dampingli veya sübvansiyonlu ithalatın varlığı ve bu ithalatın zarara neden olduğu belirlendiğinde, bu zararın önlenmesi amacıyla, Kurulca belirlenen ve Bakanlıkça onaylanarak kesinleşen damping marjı veya sübvansiyon miktarı kadar veya zararı ortadan kaldıracak daha az bir oran veya miktarda dampinge karşı vergi veya telafi edici vergi alınır.</a:t>
            </a:r>
          </a:p>
          <a:p>
            <a:pPr marL="0" indent="0">
              <a:buNone/>
            </a:pPr>
            <a:r>
              <a:rPr lang="tr-TR" smtClean="0"/>
              <a:t>	Daha </a:t>
            </a:r>
            <a:r>
              <a:rPr lang="tr-TR"/>
              <a:t>önce teminat alınmış olması hâlinde, kesinleşen vergi daha önce alınan teminattan yüksek ise fark tahsil edilmez. Kesinleşen vergi, daha önce alınan teminattan düşük ise fark geri ödenir. Ancak, kesin önlem kararının maddi zarar tehdidi veya bir üretim dalının kurulmasının fiziki olarak gecikmesine ilişkin olarak alınması durumunda, soruşturma sırasında alınan teminatın tahsil edilebilmesi için Kurulun, geçici önlem alınması sebebiyle maddi zarar oluşmadığı hususunda bir belirleme yapması gerekir. Böyle bir belirleme yapılmadığı takdirde, soruşturma sırasında geçici önlem olarak alınan teminat iade edilir.</a:t>
            </a:r>
          </a:p>
          <a:p>
            <a:pPr marL="0" indent="0">
              <a:buNone/>
            </a:pPr>
            <a:r>
              <a:rPr lang="tr-TR" smtClean="0"/>
              <a:t>	Soruşturmaya </a:t>
            </a:r>
            <a:r>
              <a:rPr lang="tr-TR"/>
              <a:t>konu olan mal için hem damping yapılmış olması hem de sübvansiyon verilmiş olması hâlinde, aynı durumun telafisi için dampinge karşı vergi ve telafi edici vergi birlikte uygulanamaz.</a:t>
            </a:r>
          </a:p>
          <a:p>
            <a:pPr marL="0" indent="0">
              <a:buNone/>
            </a:pPr>
            <a:endParaRPr lang="tr-TR"/>
          </a:p>
        </p:txBody>
      </p:sp>
    </p:spTree>
    <p:extLst>
      <p:ext uri="{BB962C8B-B14F-4D97-AF65-F5344CB8AC3E}">
        <p14:creationId xmlns:p14="http://schemas.microsoft.com/office/powerpoint/2010/main" val="1018952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712968" cy="6264696"/>
          </a:xfrm>
        </p:spPr>
        <p:txBody>
          <a:bodyPr>
            <a:normAutofit lnSpcReduction="10000"/>
          </a:bodyPr>
          <a:lstStyle/>
          <a:p>
            <a:pPr marL="0" indent="0">
              <a:buNone/>
            </a:pPr>
            <a:r>
              <a:rPr lang="tr-TR" b="1"/>
              <a:t>2.1.2.10.	Soruşturmanın Kapatılması</a:t>
            </a:r>
          </a:p>
          <a:p>
            <a:pPr marL="0" indent="0">
              <a:buNone/>
            </a:pPr>
            <a:r>
              <a:rPr lang="tr-TR" smtClean="0"/>
              <a:t>	Soruşturma </a:t>
            </a:r>
            <a:r>
              <a:rPr lang="tr-TR"/>
              <a:t>sonucunda, soruşturma konusu ithalatın dampinge veya sübvansiyona konu olmadığının veya bu ithalattan kaynaklanan zararın bulunmadığının belirlenmesi hâlinde veya şikâyet konusunun ortadan kalkması durumunda Kurulca soruşturma kapatılır. Geçici önlemler kaldırılarak alınan teminatlar iade edilir.</a:t>
            </a:r>
          </a:p>
          <a:p>
            <a:pPr marL="0" indent="0">
              <a:buNone/>
            </a:pPr>
            <a:endParaRPr lang="tr-TR"/>
          </a:p>
          <a:p>
            <a:pPr marL="0" indent="0">
              <a:buNone/>
            </a:pPr>
            <a:r>
              <a:rPr lang="tr-TR" smtClean="0"/>
              <a:t>	Damping </a:t>
            </a:r>
            <a:r>
              <a:rPr lang="tr-TR"/>
              <a:t>marjının veya sübvansiyon miktarının veya ithalat miktarının ihmal edilebilecek düzeyde olduğunun tespiti durumunda da damping veya sübvansiyon soruşturması kapatılır.</a:t>
            </a:r>
          </a:p>
          <a:p>
            <a:pPr marL="0" indent="0">
              <a:buNone/>
            </a:pPr>
            <a:endParaRPr lang="tr-TR"/>
          </a:p>
          <a:p>
            <a:pPr marL="0" indent="0">
              <a:buNone/>
            </a:pPr>
            <a:r>
              <a:rPr lang="tr-TR" smtClean="0"/>
              <a:t>	Şikâyetin </a:t>
            </a:r>
            <a:r>
              <a:rPr lang="tr-TR"/>
              <a:t>geri çekilmesi halinde de Kurulca soruşturmanın kapatılmasına karar verilebilir. Taahhütlerin kabul edilmesi hâlinde soruşturma durdurulabilir. Sübvansiyonun uygulamadan kaldırılması halinde de soruşturma durdurulabilir veya kapatılabilir.</a:t>
            </a:r>
          </a:p>
          <a:p>
            <a:pPr marL="0" indent="0">
              <a:buNone/>
            </a:pPr>
            <a:endParaRPr lang="tr-TR"/>
          </a:p>
        </p:txBody>
      </p:sp>
    </p:spTree>
    <p:extLst>
      <p:ext uri="{BB962C8B-B14F-4D97-AF65-F5344CB8AC3E}">
        <p14:creationId xmlns:p14="http://schemas.microsoft.com/office/powerpoint/2010/main" val="3206686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260648"/>
            <a:ext cx="8712968" cy="6336704"/>
          </a:xfrm>
        </p:spPr>
        <p:txBody>
          <a:bodyPr>
            <a:normAutofit fontScale="92500" lnSpcReduction="20000"/>
          </a:bodyPr>
          <a:lstStyle/>
          <a:p>
            <a:pPr marL="0" indent="0">
              <a:buNone/>
            </a:pPr>
            <a:r>
              <a:rPr lang="tr-TR" b="1"/>
              <a:t>2.1.2.11.	Önlemlerin Yürürlükte Kalma Süresi</a:t>
            </a:r>
          </a:p>
          <a:p>
            <a:pPr marL="0" indent="0">
              <a:buNone/>
            </a:pPr>
            <a:endParaRPr lang="tr-TR"/>
          </a:p>
          <a:p>
            <a:pPr marL="0" indent="0">
              <a:buNone/>
            </a:pPr>
            <a:r>
              <a:rPr lang="tr-TR" smtClean="0"/>
              <a:t>	Kesin </a:t>
            </a:r>
            <a:r>
              <a:rPr lang="tr-TR"/>
              <a:t>önlemler, yürürlüğe girme tarihlerinden veya damping veya sübvansiyon incelemesi ile zarar incelemesini birlikte kapsayan en son gözden geçirme soruşturmasının sonuçlandığı tarihten itibaren 5 yıl sonra yürürlükten kalkar.</a:t>
            </a:r>
          </a:p>
          <a:p>
            <a:pPr marL="0" indent="0">
              <a:buNone/>
            </a:pPr>
            <a:endParaRPr lang="tr-TR"/>
          </a:p>
          <a:p>
            <a:pPr marL="0" indent="0">
              <a:buNone/>
            </a:pPr>
            <a:r>
              <a:rPr lang="tr-TR" smtClean="0"/>
              <a:t>	Yürürlükten </a:t>
            </a:r>
            <a:r>
              <a:rPr lang="tr-TR"/>
              <a:t>kalkacak olan önlemler, 5 yıllık yürürlük süresinin son yılı içinde Resmi Gazetede yayımlanacak bir tebliğle ilan edilir. Yürürlük süresinin sona ermesinden en geç 3 ay önce önleme konu olan ürünün yerli üreticileri yeterli delillerle birlikte Genel Müdürlüğe yazılı olarak başvurarak bir nihai gözden geçirme soruşturması açılmasını talep edebilirler.</a:t>
            </a:r>
          </a:p>
          <a:p>
            <a:pPr marL="0" indent="0">
              <a:buNone/>
            </a:pPr>
            <a:endParaRPr lang="tr-TR"/>
          </a:p>
          <a:p>
            <a:pPr marL="0" indent="0">
              <a:buNone/>
            </a:pPr>
            <a:r>
              <a:rPr lang="tr-TR" smtClean="0"/>
              <a:t>	Ayrıca</a:t>
            </a:r>
            <a:r>
              <a:rPr lang="tr-TR"/>
              <a:t>, 5 yıllık süresi biten ve yürürlükten kaldırılan önlemler de Resmi Gazetede yayımlanacak bir tebliğle ilan edilir.</a:t>
            </a:r>
          </a:p>
          <a:p>
            <a:pPr marL="0" indent="0">
              <a:buNone/>
            </a:pPr>
            <a:endParaRPr lang="tr-TR"/>
          </a:p>
          <a:p>
            <a:pPr marL="0" indent="0">
              <a:buNone/>
            </a:pPr>
            <a:r>
              <a:rPr lang="tr-TR" smtClean="0"/>
              <a:t>	Nihai </a:t>
            </a:r>
            <a:r>
              <a:rPr lang="tr-TR"/>
              <a:t>gözden geçirme soruşturması yerli üreticilerin yazılı başvurusu üzerine veya re'sen açılır ve soruşturmaya konu önlem soruşturma sonuçlanıncaya kadar yürürlükte kalmaya devam eder.</a:t>
            </a:r>
          </a:p>
          <a:p>
            <a:pPr marL="0" indent="0">
              <a:buNone/>
            </a:pPr>
            <a:endParaRPr lang="tr-TR"/>
          </a:p>
        </p:txBody>
      </p:sp>
    </p:spTree>
    <p:extLst>
      <p:ext uri="{BB962C8B-B14F-4D97-AF65-F5344CB8AC3E}">
        <p14:creationId xmlns:p14="http://schemas.microsoft.com/office/powerpoint/2010/main" val="1726839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404664"/>
            <a:ext cx="8712968" cy="6192688"/>
          </a:xfrm>
        </p:spPr>
        <p:txBody>
          <a:bodyPr>
            <a:normAutofit/>
          </a:bodyPr>
          <a:lstStyle/>
          <a:p>
            <a:pPr marL="0" indent="0">
              <a:buNone/>
            </a:pPr>
            <a:r>
              <a:rPr lang="tr-TR" b="1" smtClean="0"/>
              <a:t>2.1.2.12.Önlemlerin </a:t>
            </a:r>
            <a:r>
              <a:rPr lang="tr-TR" b="1"/>
              <a:t>Gözden Geçirilmesi</a:t>
            </a:r>
          </a:p>
          <a:p>
            <a:pPr marL="0" indent="0">
              <a:buNone/>
            </a:pPr>
            <a:endParaRPr lang="tr-TR"/>
          </a:p>
          <a:p>
            <a:pPr marL="0" indent="0" algn="just">
              <a:buNone/>
            </a:pPr>
            <a:r>
              <a:rPr lang="tr-TR" smtClean="0"/>
              <a:t>	Kesin </a:t>
            </a:r>
            <a:r>
              <a:rPr lang="tr-TR"/>
              <a:t>önlemlerle ilgili kararlar, soruşturmanın sonuçlandırılmasından itibaren en az  bir yıl sonra ilgili taraflardan birinin talebi üzerine veya re’sen gözden geçirilebilir. Gözden geçirme talebinde bulunan taraflarca, gözden geçirmeyi haklı kılacak delillerin Genel Müdürlüğe (İthalat Genel Müdürlüğü) sunulması gereklidir. Gözden geçirmeye karar verilmesi hâlinde yeni bir soruşturma açılır, ancak, bu durum daha önce alınmış olan önlemlerin uygulanmasını engellemez.</a:t>
            </a:r>
          </a:p>
          <a:p>
            <a:pPr marL="0" indent="0" algn="just">
              <a:buNone/>
            </a:pPr>
            <a:r>
              <a:rPr lang="tr-TR"/>
              <a:t> </a:t>
            </a:r>
            <a:r>
              <a:rPr lang="tr-TR" smtClean="0"/>
              <a:t>	Mevzuatta </a:t>
            </a:r>
            <a:r>
              <a:rPr lang="tr-TR"/>
              <a:t>soruşturma döneminde önleme konu malı ihraç etmemiş taraflara, söz konusu bir yıllık süre sınırlaması olmadan gözden geçirme talebinde bulunma hakkı sağlayan hükümler yer almaktadır.</a:t>
            </a:r>
          </a:p>
        </p:txBody>
      </p:sp>
    </p:spTree>
    <p:extLst>
      <p:ext uri="{BB962C8B-B14F-4D97-AF65-F5344CB8AC3E}">
        <p14:creationId xmlns:p14="http://schemas.microsoft.com/office/powerpoint/2010/main" val="2051467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784976" cy="6552728"/>
          </a:xfrm>
        </p:spPr>
        <p:txBody>
          <a:bodyPr>
            <a:normAutofit fontScale="92500" lnSpcReduction="20000"/>
          </a:bodyPr>
          <a:lstStyle/>
          <a:p>
            <a:pPr marL="0" indent="0">
              <a:buNone/>
            </a:pPr>
            <a:r>
              <a:rPr lang="tr-TR" b="1"/>
              <a:t>2.1.2.13.	Dünya Ticaret Örgütü’ne ( DTÖ) Yapılan Bildirimler</a:t>
            </a:r>
          </a:p>
          <a:p>
            <a:pPr marL="0" indent="0">
              <a:buNone/>
            </a:pPr>
            <a:endParaRPr lang="tr-TR"/>
          </a:p>
          <a:p>
            <a:pPr marL="0" indent="0">
              <a:buNone/>
            </a:pPr>
            <a:r>
              <a:rPr lang="tr-TR" smtClean="0"/>
              <a:t>	DTÖ </a:t>
            </a:r>
            <a:r>
              <a:rPr lang="tr-TR"/>
              <a:t>Anti-Damping Anlaşmasının 18.5 ve Sübvansiyonlar Anlaşmasının 32.6 maddeleri hükümleri uyarınca, Üye Devletler tarafından Anlaşmaya uygun mevzuat ve değişiklikleri hakkında bildirim yapılması gerekmektedir.</a:t>
            </a:r>
          </a:p>
          <a:p>
            <a:pPr marL="0" indent="0">
              <a:buNone/>
            </a:pPr>
            <a:endParaRPr lang="tr-TR"/>
          </a:p>
          <a:p>
            <a:pPr marL="0" indent="0">
              <a:buNone/>
            </a:pPr>
            <a:r>
              <a:rPr lang="tr-TR" smtClean="0"/>
              <a:t>	Ayrıca </a:t>
            </a:r>
            <a:r>
              <a:rPr lang="tr-TR"/>
              <a:t>yeni anlaşmaların şeffaflık ilkesi ışığında her altı ayda bir, bir önceki altı ay içerisinde yapılan tüm işlemleri kapsayan bildirim ile geçici veya kesin önlem alınması halinde ise bu önleme ilişkin DTÖ’ ye bildirim gecikmeksizin yapılmaktadır.</a:t>
            </a:r>
          </a:p>
          <a:p>
            <a:pPr marL="0" indent="0">
              <a:buNone/>
            </a:pPr>
            <a:endParaRPr lang="tr-TR"/>
          </a:p>
          <a:p>
            <a:pPr marL="0" indent="0">
              <a:buNone/>
            </a:pPr>
            <a:r>
              <a:rPr lang="tr-TR" smtClean="0"/>
              <a:t>	Aşağıda </a:t>
            </a:r>
            <a:r>
              <a:rPr lang="tr-TR"/>
              <a:t>dampingli ithalat şikâyetinde bulunacak üreticilerin Dış Ticaret Müsteşarlığı (İthalat Genel Müdürlüğü’ne) hitaben yazacakları dilekçeye bir örnek verilmiştir. Başvuru formu uzun ve detaylı olduğu için örneklendirilmemiştir. Damping veya sübvansiyonlu ithalata ilişkin müsteşarlığa başvuracaklar dilekçe ve başvuru formu örneklerine www.dtm.gov.tr adresinden İthalat Genel Müdürlüğü linkine girerek ulaşabilirler.</a:t>
            </a:r>
          </a:p>
          <a:p>
            <a:pPr marL="0" indent="0">
              <a:buNone/>
            </a:pPr>
            <a:endParaRPr lang="tr-TR"/>
          </a:p>
        </p:txBody>
      </p:sp>
    </p:spTree>
    <p:extLst>
      <p:ext uri="{BB962C8B-B14F-4D97-AF65-F5344CB8AC3E}">
        <p14:creationId xmlns:p14="http://schemas.microsoft.com/office/powerpoint/2010/main" val="21024944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476672"/>
            <a:ext cx="8784976" cy="6192688"/>
          </a:xfrm>
        </p:spPr>
        <p:txBody>
          <a:bodyPr>
            <a:normAutofit/>
          </a:bodyPr>
          <a:lstStyle/>
          <a:p>
            <a:pPr marL="0" indent="0">
              <a:buNone/>
            </a:pPr>
            <a:r>
              <a:rPr lang="tr-TR" b="1"/>
              <a:t>2.2.	İthalatta Korunma Önlemleri</a:t>
            </a:r>
          </a:p>
          <a:p>
            <a:pPr marL="0" indent="0">
              <a:buNone/>
            </a:pPr>
            <a:endParaRPr lang="tr-TR"/>
          </a:p>
          <a:p>
            <a:pPr marL="0" indent="0">
              <a:buNone/>
            </a:pPr>
            <a:r>
              <a:rPr lang="tr-TR" smtClean="0"/>
              <a:t>	Bir </a:t>
            </a:r>
            <a:r>
              <a:rPr lang="tr-TR"/>
              <a:t>malın benzer veya doğrudan rakip mallar üreten yerli üreticiler üzerinde ciddi  zarar veya ciddi zarar tehdidi oluşturacak şekilde, öngörülmeyen nedenlerden dolayı artan miktar ve şartlarda ithal edilmesi hâlinde, bu zarar veya zarar tehdidini ortadan kaldırmak üzere, söz konusu zarar veya zarar tehdidi ile sınırlı ve geçici olmak kaydıyla, uluslararası yükümlülükler ve ülke yararı göz önüne alınarak korunma önlemleri alınabilir.</a:t>
            </a:r>
          </a:p>
          <a:p>
            <a:pPr marL="0" indent="0">
              <a:buNone/>
            </a:pPr>
            <a:endParaRPr lang="tr-TR"/>
          </a:p>
          <a:p>
            <a:pPr marL="0" indent="0">
              <a:buNone/>
            </a:pPr>
            <a:r>
              <a:rPr lang="tr-TR" smtClean="0"/>
              <a:t>	Alınacak </a:t>
            </a:r>
            <a:r>
              <a:rPr lang="tr-TR"/>
              <a:t>korunma önlemi bir malın ithalatında uygulanmakta olan gümrük vergilerinde artış veya miktar sınırlaması (kota) şeklinde uygulanabileceği gibi ikisinin birleşimi (kombinasyonu) olarak da uygulanabilir</a:t>
            </a:r>
          </a:p>
          <a:p>
            <a:pPr marL="0" indent="0">
              <a:buNone/>
            </a:pPr>
            <a:endParaRPr lang="tr-TR"/>
          </a:p>
        </p:txBody>
      </p:sp>
    </p:spTree>
    <p:extLst>
      <p:ext uri="{BB962C8B-B14F-4D97-AF65-F5344CB8AC3E}">
        <p14:creationId xmlns:p14="http://schemas.microsoft.com/office/powerpoint/2010/main" val="4980647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856984" cy="6624736"/>
          </a:xfrm>
        </p:spPr>
        <p:txBody>
          <a:bodyPr>
            <a:normAutofit fontScale="92500" lnSpcReduction="20000"/>
          </a:bodyPr>
          <a:lstStyle/>
          <a:p>
            <a:pPr marL="0" indent="0">
              <a:buNone/>
            </a:pPr>
            <a:r>
              <a:rPr lang="tr-TR" b="1"/>
              <a:t>2.2.1.	Korunma Önlemi Uygulanması İçin Gerekli Şartlar</a:t>
            </a:r>
          </a:p>
          <a:p>
            <a:pPr marL="0" indent="0">
              <a:buNone/>
            </a:pPr>
            <a:r>
              <a:rPr lang="tr-TR" smtClean="0"/>
              <a:t>Bir </a:t>
            </a:r>
            <a:r>
              <a:rPr lang="tr-TR"/>
              <a:t>malın ithalatına karşı korunma önlemi alınabilmesi için;</a:t>
            </a:r>
          </a:p>
          <a:p>
            <a:pPr marL="0" indent="0">
              <a:buNone/>
            </a:pPr>
            <a:r>
              <a:rPr lang="tr-TR" smtClean="0"/>
              <a:t></a:t>
            </a:r>
            <a:r>
              <a:rPr lang="tr-TR"/>
              <a:t>	Yerli üreticiler tarafından üretilen malın şikâyet konusu ithal malın benzeri veya doğrudan rakibi olduğunun,</a:t>
            </a:r>
          </a:p>
          <a:p>
            <a:pPr marL="0" indent="0">
              <a:buNone/>
            </a:pPr>
            <a:endParaRPr lang="tr-TR"/>
          </a:p>
          <a:p>
            <a:pPr marL="0" indent="0">
              <a:buNone/>
            </a:pPr>
            <a:r>
              <a:rPr lang="tr-TR"/>
              <a:t>	Şikâyet konusu malın ithalatında ani artışa neden olan öngörülmeyen gelişmenin veya bu ithalat artışının GATT 94( Gümrük Tarifeleri ve Ticaret Genel Anlaşması) ile doğan -gümrük vergisi oranlarının indirilmesine ilişkin yükümlülük de dâhil olmak üzere- yükümlülüklerin yerine getirilmesi olduğunun,</a:t>
            </a:r>
          </a:p>
          <a:p>
            <a:pPr marL="0" indent="0">
              <a:buNone/>
            </a:pPr>
            <a:endParaRPr lang="tr-TR"/>
          </a:p>
          <a:p>
            <a:pPr marL="0" indent="0">
              <a:buNone/>
            </a:pPr>
            <a:r>
              <a:rPr lang="tr-TR"/>
              <a:t>	Bu ithalat şartının benzer veya doğrudan rakip mallar üreten yerli üreticiler üzerinde ciddi zarar veya ciddi zarar tehdidi oluşturduğunun,</a:t>
            </a:r>
          </a:p>
          <a:p>
            <a:pPr marL="0" indent="0">
              <a:buNone/>
            </a:pPr>
            <a:endParaRPr lang="tr-TR"/>
          </a:p>
          <a:p>
            <a:pPr marL="0" indent="0">
              <a:buNone/>
            </a:pPr>
            <a:r>
              <a:rPr lang="tr-TR"/>
              <a:t>	Ciddi zararın veya ciddi zarar tehdidinin sadece şikâyet konusu artan ithalatın sonucu olduğunun,</a:t>
            </a:r>
          </a:p>
          <a:p>
            <a:pPr marL="0" indent="0">
              <a:buNone/>
            </a:pPr>
            <a:endParaRPr lang="tr-TR"/>
          </a:p>
          <a:p>
            <a:pPr marL="0" indent="0">
              <a:buNone/>
            </a:pPr>
            <a:r>
              <a:rPr lang="tr-TR"/>
              <a:t>	Ülke menfaatlerinin önlem alınmasını gerektirdiğinin tespit edilmesi gerekir</a:t>
            </a:r>
          </a:p>
          <a:p>
            <a:pPr marL="0" indent="0">
              <a:buNone/>
            </a:pPr>
            <a:endParaRPr lang="tr-TR"/>
          </a:p>
        </p:txBody>
      </p:sp>
    </p:spTree>
    <p:extLst>
      <p:ext uri="{BB962C8B-B14F-4D97-AF65-F5344CB8AC3E}">
        <p14:creationId xmlns:p14="http://schemas.microsoft.com/office/powerpoint/2010/main" val="2981884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332656"/>
            <a:ext cx="8856984" cy="6336704"/>
          </a:xfrm>
        </p:spPr>
        <p:txBody>
          <a:bodyPr>
            <a:normAutofit fontScale="85000" lnSpcReduction="20000"/>
          </a:bodyPr>
          <a:lstStyle/>
          <a:p>
            <a:pPr marL="0" indent="0">
              <a:buNone/>
            </a:pPr>
            <a:r>
              <a:rPr lang="tr-TR" b="1"/>
              <a:t>2.2.1.1.	Öngörülmeyen Gelişme veya Verilen Tavizler</a:t>
            </a:r>
          </a:p>
          <a:p>
            <a:pPr marL="0" indent="0">
              <a:buNone/>
            </a:pPr>
            <a:endParaRPr lang="tr-TR"/>
          </a:p>
          <a:p>
            <a:pPr marL="0" indent="0">
              <a:buNone/>
            </a:pPr>
            <a:r>
              <a:rPr lang="tr-TR" smtClean="0"/>
              <a:t>	Şikâyet </a:t>
            </a:r>
            <a:r>
              <a:rPr lang="tr-TR"/>
              <a:t>konusu malın ithalatında meydana gelen ani artışa sebebiyet veren beklenmedik gelişmeler veya GATT 94 ile doğan -gümrük vergisi oranlarının indirilmesine ilişkin yükümlülük de dâhil olmak üzere- yükümlülüklerin yerine getirilmesidir.</a:t>
            </a:r>
          </a:p>
          <a:p>
            <a:pPr marL="0" indent="0">
              <a:buNone/>
            </a:pPr>
            <a:endParaRPr lang="tr-TR"/>
          </a:p>
          <a:p>
            <a:pPr marL="0" indent="0">
              <a:buNone/>
            </a:pPr>
            <a:r>
              <a:rPr lang="tr-TR" b="1"/>
              <a:t>2.2.1.2.	Benzer veya Doğrudan Rakip Mal</a:t>
            </a:r>
          </a:p>
          <a:p>
            <a:pPr marL="0" indent="0">
              <a:buNone/>
            </a:pPr>
            <a:r>
              <a:rPr lang="tr-TR" smtClean="0"/>
              <a:t>	Yerli </a:t>
            </a:r>
            <a:r>
              <a:rPr lang="tr-TR"/>
              <a:t>üreticiler tarafından üretilen malların, ithalatında artış görüldüğü iddia edilen mal/mallar ile benzer veya doğrudan rakip mallar olması gerekmektedir. Benzer mal veya doğrudan rakip mal tespitinin aşağıdaki ölçütlerden yola çıkılarak yapılması mümkün bulunmaktadır:</a:t>
            </a:r>
          </a:p>
          <a:p>
            <a:pPr marL="0" indent="0">
              <a:buNone/>
            </a:pPr>
            <a:endParaRPr lang="tr-TR"/>
          </a:p>
          <a:p>
            <a:pPr marL="0" indent="0">
              <a:buNone/>
            </a:pPr>
            <a:r>
              <a:rPr lang="tr-TR"/>
              <a:t>	Fiziksel özellikleri ve son kullanım yerleri</a:t>
            </a:r>
          </a:p>
          <a:p>
            <a:pPr marL="0" indent="0">
              <a:buNone/>
            </a:pPr>
            <a:r>
              <a:rPr lang="tr-TR"/>
              <a:t>	Birbirlerinin yerine kullanılabilirlikleri</a:t>
            </a:r>
          </a:p>
          <a:p>
            <a:pPr marL="0" indent="0">
              <a:buNone/>
            </a:pPr>
            <a:r>
              <a:rPr lang="tr-TR"/>
              <a:t>	Dağıtım kanalları</a:t>
            </a:r>
          </a:p>
          <a:p>
            <a:pPr marL="0" indent="0">
              <a:buNone/>
            </a:pPr>
            <a:r>
              <a:rPr lang="tr-TR"/>
              <a:t>	Kullanıcı algılaması</a:t>
            </a:r>
          </a:p>
          <a:p>
            <a:pPr marL="0" indent="0">
              <a:buNone/>
            </a:pPr>
            <a:r>
              <a:rPr lang="tr-TR"/>
              <a:t>	Üretim metodu</a:t>
            </a:r>
          </a:p>
          <a:p>
            <a:pPr marL="0" indent="0">
              <a:buNone/>
            </a:pPr>
            <a:endParaRPr lang="tr-TR"/>
          </a:p>
        </p:txBody>
      </p:sp>
    </p:spTree>
    <p:extLst>
      <p:ext uri="{BB962C8B-B14F-4D97-AF65-F5344CB8AC3E}">
        <p14:creationId xmlns:p14="http://schemas.microsoft.com/office/powerpoint/2010/main" val="3693507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856984" cy="6408712"/>
          </a:xfrm>
        </p:spPr>
        <p:txBody>
          <a:bodyPr>
            <a:normAutofit fontScale="92500"/>
          </a:bodyPr>
          <a:lstStyle/>
          <a:p>
            <a:pPr marL="0" indent="0">
              <a:buNone/>
            </a:pPr>
            <a:r>
              <a:rPr lang="tr-TR" b="1"/>
              <a:t>1.2.	İthalat Sözleşmeleri</a:t>
            </a:r>
          </a:p>
          <a:p>
            <a:pPr marL="0" indent="0">
              <a:buNone/>
            </a:pPr>
            <a:r>
              <a:rPr lang="tr-TR" smtClean="0"/>
              <a:t>	Dış </a:t>
            </a:r>
            <a:r>
              <a:rPr lang="tr-TR"/>
              <a:t>ticarette ihracatçı ile ithalatçı arasında ortaya çıkabilecek anlaşmazlıkların çözümü için, tarafların hak ve yükümlülüklerini gösteren yazılı bir sözleşme hazırlanmalıdır. Yazılı sözleşmeler, tarafları bağlamalarının yanı sıra, herhangi bir anlaşmazlık durumunda da ispat evrakı özelliği taşımaktadır. Malın ithali veya ihracı aşamasında çıkabilecek problemlerin taraflar arasında dostane bir şekilde çözülmesi için bu alışverişte ortaya çıkabilecek tüm durumların yapılacak sözleşmede karara bağlanması gerekir. Aksi takdirde çıkacak problemler taraflar arasında sıkıntıya neden olacak, dış ticaret bu durumdan olumsuz etkilenecektir.</a:t>
            </a:r>
          </a:p>
          <a:p>
            <a:pPr marL="0" indent="0">
              <a:buNone/>
            </a:pPr>
            <a:endParaRPr lang="tr-TR"/>
          </a:p>
          <a:p>
            <a:pPr marL="0" indent="0">
              <a:buNone/>
            </a:pPr>
            <a:r>
              <a:rPr lang="tr-TR" smtClean="0"/>
              <a:t>	Birleşmiş </a:t>
            </a:r>
            <a:r>
              <a:rPr lang="tr-TR"/>
              <a:t>Milletler ve ICC (Uluslararası Ticaret Odası), sözleşmeler  için  standart kural ve düzenlemeler geliştirmiştir. Bunlar uluslararası ticarette ortaya çıkan  anlaşmazlıkları, uyuşmazlıkları ve hukuksal çatışmaları ortadan kaldırmak ve alıcı ile satıcının gereksiz yere para ve zaman kaybını önlemek amacıyla alım-satım işlemlerine getirilen kural ve düzenlemelerden ibarettir.</a:t>
            </a:r>
          </a:p>
          <a:p>
            <a:pPr marL="0" indent="0">
              <a:buNone/>
            </a:pPr>
            <a:endParaRPr lang="tr-TR"/>
          </a:p>
        </p:txBody>
      </p:sp>
    </p:spTree>
    <p:extLst>
      <p:ext uri="{BB962C8B-B14F-4D97-AF65-F5344CB8AC3E}">
        <p14:creationId xmlns:p14="http://schemas.microsoft.com/office/powerpoint/2010/main" val="4156636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fontScale="92500" lnSpcReduction="20000"/>
          </a:bodyPr>
          <a:lstStyle/>
          <a:p>
            <a:pPr marL="0" indent="0">
              <a:buNone/>
            </a:pPr>
            <a:r>
              <a:rPr lang="tr-TR" b="1"/>
              <a:t>2.2.1.3.	Yerli Sanayi</a:t>
            </a:r>
          </a:p>
          <a:p>
            <a:pPr marL="0" indent="0">
              <a:buNone/>
            </a:pPr>
            <a:r>
              <a:rPr lang="tr-TR" smtClean="0"/>
              <a:t>	Bir </a:t>
            </a:r>
            <a:r>
              <a:rPr lang="tr-TR"/>
              <a:t>“yerli sanayi dalı”, ithal mallar ile benzer veya doğrudan rakip malları üreten üreticilerin hepsini veya ürettikleri benzer veya doğrudan rakip malların toplam üretimi o malların toplam yerli üretiminin önemli bir kısmını teşkil eden üreticileri ifade eder.</a:t>
            </a:r>
          </a:p>
          <a:p>
            <a:pPr marL="0" indent="0">
              <a:buNone/>
            </a:pPr>
            <a:endParaRPr lang="tr-TR"/>
          </a:p>
          <a:p>
            <a:pPr marL="0" indent="0">
              <a:buNone/>
            </a:pPr>
            <a:r>
              <a:rPr lang="tr-TR" b="1"/>
              <a:t>2.2.1.4.	İthalat Artışı</a:t>
            </a:r>
          </a:p>
          <a:p>
            <a:pPr marL="0" indent="0">
              <a:buNone/>
            </a:pPr>
            <a:r>
              <a:rPr lang="tr-TR" smtClean="0"/>
              <a:t>	Bir </a:t>
            </a:r>
            <a:r>
              <a:rPr lang="tr-TR"/>
              <a:t>malın ithalatında miktar bazında mutlak olarak ya da söz konusu maddenin yerli üretime veya tüketime göre nispi olarak önemli bir artış olup olmadığını ifade eder. İthalat artışının tespitinde mutlak veya nispi artışın hızı dikkate alınır. İthalattaki her artış önemli artış anlamına gelmemektedir. Bu artışın yerli sanayiye ciddi zarar veya ciddi zarar tehdidinde yol açacak ölçüde olması gerekmektedir.</a:t>
            </a:r>
          </a:p>
          <a:p>
            <a:pPr marL="0" indent="0">
              <a:buNone/>
            </a:pPr>
            <a:endParaRPr lang="tr-TR"/>
          </a:p>
          <a:p>
            <a:pPr marL="0" indent="0">
              <a:buNone/>
            </a:pPr>
            <a:r>
              <a:rPr lang="tr-TR" smtClean="0"/>
              <a:t>	İthalat </a:t>
            </a:r>
            <a:r>
              <a:rPr lang="tr-TR"/>
              <a:t>artışının tespiti için zorunlu olmamakla birlikte genellikle son beş yıla ait  ithalat verileri incelenir. Mümkün olması durumunda içinde bulunulan yıla ait 3, 6, 9 aylık gibi verilere de bakılır. Başvuru sahibi tarafından incelenmesi istenilen yıllar bazında da ithalat artışı incelenebilir. Ancak bunun nedeninin/nedenlerinin açıkça belirtilmesi gerekmektedir.</a:t>
            </a:r>
          </a:p>
          <a:p>
            <a:pPr marL="0" indent="0">
              <a:buNone/>
            </a:pPr>
            <a:endParaRPr lang="tr-TR"/>
          </a:p>
        </p:txBody>
      </p:sp>
    </p:spTree>
    <p:extLst>
      <p:ext uri="{BB962C8B-B14F-4D97-AF65-F5344CB8AC3E}">
        <p14:creationId xmlns:p14="http://schemas.microsoft.com/office/powerpoint/2010/main" val="15969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1447800"/>
            <a:ext cx="8496944" cy="4572000"/>
          </a:xfrm>
        </p:spPr>
        <p:txBody>
          <a:bodyPr/>
          <a:lstStyle/>
          <a:p>
            <a:pPr marL="0" indent="0">
              <a:buNone/>
            </a:pPr>
            <a:r>
              <a:rPr lang="tr-TR" b="1" smtClean="0"/>
              <a:t>2.2.1.5.Fiyat </a:t>
            </a:r>
            <a:r>
              <a:rPr lang="tr-TR" b="1"/>
              <a:t>Kırılması</a:t>
            </a:r>
          </a:p>
          <a:p>
            <a:pPr marL="0" indent="0">
              <a:buNone/>
            </a:pPr>
            <a:endParaRPr lang="tr-TR"/>
          </a:p>
          <a:p>
            <a:pPr marL="0" indent="0">
              <a:buNone/>
            </a:pPr>
            <a:r>
              <a:rPr lang="tr-TR" smtClean="0"/>
              <a:t>	Şikâyet </a:t>
            </a:r>
            <a:r>
              <a:rPr lang="tr-TR"/>
              <a:t>konusu ithal malın fiyatlarının yerli üreticiler tarafından üretilen benzer veya doğrudan rakip malların fiyatlarının altında kalmasıdır. Eğer ithal malın ithalatçıya maliyeti (CIF fiyat + gümrük vergisi + diğer masraflar), yerli üreticiler tarafından üretilen benzer  veya doğrudan rakip malların yurt içi satış fiyatlarına göre daha düşük ise fiyat kırılmasından bahsetmek mümkün olmaktadır.</a:t>
            </a:r>
          </a:p>
          <a:p>
            <a:pPr marL="0" indent="0">
              <a:buNone/>
            </a:pPr>
            <a:endParaRPr lang="tr-TR"/>
          </a:p>
          <a:p>
            <a:pPr marL="0" indent="0">
              <a:buNone/>
            </a:pPr>
            <a:endParaRPr lang="tr-TR"/>
          </a:p>
        </p:txBody>
      </p:sp>
    </p:spTree>
    <p:extLst>
      <p:ext uri="{BB962C8B-B14F-4D97-AF65-F5344CB8AC3E}">
        <p14:creationId xmlns:p14="http://schemas.microsoft.com/office/powerpoint/2010/main" val="1669413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332656"/>
            <a:ext cx="8928992" cy="6408712"/>
          </a:xfrm>
        </p:spPr>
        <p:txBody>
          <a:bodyPr>
            <a:normAutofit fontScale="92500" lnSpcReduction="10000"/>
          </a:bodyPr>
          <a:lstStyle/>
          <a:p>
            <a:pPr marL="0" indent="0">
              <a:buNone/>
            </a:pPr>
            <a:r>
              <a:rPr lang="tr-TR" b="1"/>
              <a:t>2.2.1.6.	Ciddi Zarar veya Ciddi Zarar Tehdidi</a:t>
            </a:r>
          </a:p>
          <a:p>
            <a:pPr marL="0" indent="0">
              <a:buNone/>
            </a:pPr>
            <a:endParaRPr lang="tr-TR"/>
          </a:p>
          <a:p>
            <a:pPr marL="0" indent="0">
              <a:buNone/>
            </a:pPr>
            <a:r>
              <a:rPr lang="tr-TR" smtClean="0"/>
              <a:t>	Bir </a:t>
            </a:r>
            <a:r>
              <a:rPr lang="tr-TR"/>
              <a:t>yerli sanayi dalının durumunda belirgin bir genel bozulma; açıkça yaklaşan ciddi bir zarar anlamına gelir. Bu durumun varlığının belirlenmesi, yalnızca iddialara, varsayımlara veya uzak ihtimallere değil, gerçek verilere dayandırılmak zorundadır. Ciddi zarar veya ciddi zarar tehdidi belirlemesinde;</a:t>
            </a:r>
          </a:p>
          <a:p>
            <a:pPr marL="0" indent="0">
              <a:buNone/>
            </a:pPr>
            <a:r>
              <a:rPr lang="tr-TR" smtClean="0"/>
              <a:t></a:t>
            </a:r>
            <a:r>
              <a:rPr lang="tr-TR"/>
              <a:t>	Üretim,</a:t>
            </a:r>
          </a:p>
          <a:p>
            <a:pPr marL="0" indent="0">
              <a:buNone/>
            </a:pPr>
            <a:r>
              <a:rPr lang="tr-TR"/>
              <a:t>	Verimlilik,</a:t>
            </a:r>
          </a:p>
          <a:p>
            <a:pPr marL="0" indent="0">
              <a:buNone/>
            </a:pPr>
            <a:r>
              <a:rPr lang="tr-TR"/>
              <a:t>	Kapasite kullanımı,</a:t>
            </a:r>
          </a:p>
          <a:p>
            <a:pPr marL="0" indent="0">
              <a:buNone/>
            </a:pPr>
            <a:r>
              <a:rPr lang="tr-TR"/>
              <a:t>	Satışlar,</a:t>
            </a:r>
          </a:p>
          <a:p>
            <a:pPr marL="0" indent="0">
              <a:buNone/>
            </a:pPr>
            <a:r>
              <a:rPr lang="tr-TR"/>
              <a:t>	Pazar payı,</a:t>
            </a:r>
          </a:p>
          <a:p>
            <a:pPr marL="0" indent="0">
              <a:buNone/>
            </a:pPr>
            <a:r>
              <a:rPr lang="tr-TR"/>
              <a:t>	Kâr/zarar,</a:t>
            </a:r>
          </a:p>
          <a:p>
            <a:pPr marL="0" indent="0">
              <a:buNone/>
            </a:pPr>
            <a:r>
              <a:rPr lang="tr-TR"/>
              <a:t>	İstihdam,</a:t>
            </a:r>
          </a:p>
          <a:p>
            <a:pPr marL="0" indent="0">
              <a:buNone/>
            </a:pPr>
            <a:r>
              <a:rPr lang="tr-TR" smtClean="0"/>
              <a:t>gibi </a:t>
            </a:r>
            <a:r>
              <a:rPr lang="tr-TR"/>
              <a:t>belli bazı ekonomik göstergeler başta olmak üzere yerli sanayinin durumuyla ilişkili olan, objektif ve ölçülebilir bir niteliğe haiz bütün faktörler dikkate alınır.</a:t>
            </a:r>
          </a:p>
          <a:p>
            <a:pPr marL="0" indent="0">
              <a:buNone/>
            </a:pPr>
            <a:endParaRPr lang="tr-TR"/>
          </a:p>
          <a:p>
            <a:pPr marL="0" indent="0">
              <a:buNone/>
            </a:pPr>
            <a:endParaRPr lang="tr-TR"/>
          </a:p>
        </p:txBody>
      </p:sp>
    </p:spTree>
    <p:extLst>
      <p:ext uri="{BB962C8B-B14F-4D97-AF65-F5344CB8AC3E}">
        <p14:creationId xmlns:p14="http://schemas.microsoft.com/office/powerpoint/2010/main" val="1863290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856984" cy="6552728"/>
          </a:xfrm>
        </p:spPr>
        <p:txBody>
          <a:bodyPr>
            <a:normAutofit fontScale="92500" lnSpcReduction="20000"/>
          </a:bodyPr>
          <a:lstStyle/>
          <a:p>
            <a:pPr marL="0" indent="0">
              <a:buNone/>
            </a:pPr>
            <a:r>
              <a:rPr lang="tr-TR" b="1"/>
              <a:t>2.2.1.7.	Nedensellik Bağının Varlığı</a:t>
            </a:r>
          </a:p>
          <a:p>
            <a:pPr marL="0" indent="0">
              <a:buNone/>
            </a:pPr>
            <a:r>
              <a:rPr lang="tr-TR" smtClean="0"/>
              <a:t>	Ciddi </a:t>
            </a:r>
            <a:r>
              <a:rPr lang="tr-TR"/>
              <a:t>zararın veya ciddi zarar tehdidinin sadece şikâyet konusu artan ithalatın sonucu olduğunun kanıtlanmasıdır. İlliyet bağının varlığı ortaya konurken genellikle ithalat artışının olduğu dönemde yerli sanayinin ekonomik göstergelerinde olumsuzluğa sebebiyet verdiği gözlenir. İthalat artışı ile ekonomik göstergelerdeki olumsuz gelişmelerin eş zamanlı olarak ortaya çıkması illiyet bağının varlığına delil teşkil edebilir.</a:t>
            </a:r>
          </a:p>
          <a:p>
            <a:pPr marL="0" indent="0">
              <a:buNone/>
            </a:pPr>
            <a:endParaRPr lang="tr-TR"/>
          </a:p>
          <a:p>
            <a:pPr marL="0" indent="0">
              <a:buNone/>
            </a:pPr>
            <a:r>
              <a:rPr lang="tr-TR" b="1"/>
              <a:t>2.2.2.	Korunma Önlemi İşlemleri</a:t>
            </a:r>
          </a:p>
          <a:p>
            <a:pPr marL="0" indent="0">
              <a:buNone/>
            </a:pPr>
            <a:r>
              <a:rPr lang="tr-TR" smtClean="0"/>
              <a:t>	Bir </a:t>
            </a:r>
            <a:r>
              <a:rPr lang="tr-TR"/>
              <a:t>korunma önleminin alınması için yapılması gereken işlemler aşağıda verilmiştir:</a:t>
            </a:r>
          </a:p>
          <a:p>
            <a:pPr marL="0" indent="0">
              <a:buNone/>
            </a:pPr>
            <a:endParaRPr lang="tr-TR"/>
          </a:p>
          <a:p>
            <a:pPr marL="0" indent="0">
              <a:buNone/>
            </a:pPr>
            <a:r>
              <a:rPr lang="tr-TR" b="1"/>
              <a:t>2.2.2.1.	Korunma Önlemi Başvurusu</a:t>
            </a:r>
          </a:p>
          <a:p>
            <a:pPr marL="0" indent="0">
              <a:buNone/>
            </a:pPr>
            <a:r>
              <a:rPr lang="tr-TR" smtClean="0"/>
              <a:t>	Korunma </a:t>
            </a:r>
            <a:r>
              <a:rPr lang="tr-TR"/>
              <a:t>önlemi başvurusu ilgili otoriteye iletilen sade bir dilekçeden ibaret   </a:t>
            </a:r>
            <a:r>
              <a:rPr lang="tr-TR" smtClean="0"/>
              <a:t>değildir.Bu </a:t>
            </a:r>
            <a:r>
              <a:rPr lang="tr-TR"/>
              <a:t>dilekçe ekinde hazırlanacak dosyada bazı temel bilgilere yer verilmesi gerekmektedir.</a:t>
            </a:r>
          </a:p>
          <a:p>
            <a:pPr marL="0" indent="0">
              <a:buNone/>
            </a:pPr>
            <a:r>
              <a:rPr lang="tr-TR"/>
              <a:t> </a:t>
            </a:r>
            <a:r>
              <a:rPr lang="tr-TR" smtClean="0"/>
              <a:t>	Korunma </a:t>
            </a:r>
            <a:r>
              <a:rPr lang="tr-TR"/>
              <a:t>önlemi başvurusunda bulunan tarafın bu amaçla hazırlayacağı başvuru dosyasında iddialarını/tespitlerini gerekçeleri ile birlikte açıklaması korunma önlemi başvurusundaki en önemli husustur.</a:t>
            </a:r>
          </a:p>
          <a:p>
            <a:pPr marL="0" indent="0">
              <a:buNone/>
            </a:pPr>
            <a:endParaRPr lang="tr-TR"/>
          </a:p>
          <a:p>
            <a:pPr marL="0" indent="0">
              <a:buNone/>
            </a:pPr>
            <a:endParaRPr lang="tr-TR"/>
          </a:p>
        </p:txBody>
      </p:sp>
    </p:spTree>
    <p:extLst>
      <p:ext uri="{BB962C8B-B14F-4D97-AF65-F5344CB8AC3E}">
        <p14:creationId xmlns:p14="http://schemas.microsoft.com/office/powerpoint/2010/main" val="3577434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856984" cy="6120680"/>
          </a:xfrm>
        </p:spPr>
        <p:txBody>
          <a:bodyPr>
            <a:normAutofit/>
          </a:bodyPr>
          <a:lstStyle/>
          <a:p>
            <a:pPr marL="0" indent="0">
              <a:buNone/>
            </a:pPr>
            <a:r>
              <a:rPr lang="tr-TR" b="1" smtClean="0"/>
              <a:t>2.2.2.2.Korunma </a:t>
            </a:r>
            <a:r>
              <a:rPr lang="tr-TR" b="1"/>
              <a:t>Önlemi Soruşturmasının Başlatılması</a:t>
            </a:r>
          </a:p>
          <a:p>
            <a:pPr marL="0" indent="0">
              <a:buNone/>
            </a:pPr>
            <a:endParaRPr lang="tr-TR"/>
          </a:p>
          <a:p>
            <a:pPr marL="0" indent="0">
              <a:buNone/>
            </a:pPr>
            <a:r>
              <a:rPr lang="tr-TR" smtClean="0"/>
              <a:t>	Bir </a:t>
            </a:r>
            <a:r>
              <a:rPr lang="tr-TR"/>
              <a:t>korunma önlemi soruşturması tam ve usulüne uygun olarak yapılan başvuru üzerine veya İthalat Genel Müdürlüğü’nce re’sen yapılan ön inceleme sonucunda İthalatta Korunma Önlemlerini Değerlendirme Kurulu’nun soruşturma açılması yönünde karar vermesi ve bu kararın Resmi Gazete’de yayımlanması ile başlatılır. Bu kararın Resmi Gazete’deki yayım tarihi soruşturmanın başlangıç tarihidir.</a:t>
            </a:r>
          </a:p>
          <a:p>
            <a:pPr marL="0" indent="0">
              <a:buNone/>
            </a:pPr>
            <a:endParaRPr lang="tr-TR" b="1"/>
          </a:p>
          <a:p>
            <a:pPr marL="0" indent="0">
              <a:buNone/>
            </a:pPr>
            <a:r>
              <a:rPr lang="tr-TR" b="1" smtClean="0"/>
              <a:t>2.2.2.3.Korunma </a:t>
            </a:r>
            <a:r>
              <a:rPr lang="tr-TR" b="1"/>
              <a:t>Önlemi Soruşturmasının Süresi</a:t>
            </a:r>
          </a:p>
          <a:p>
            <a:pPr marL="0" indent="0">
              <a:buNone/>
            </a:pPr>
            <a:r>
              <a:rPr lang="tr-TR" smtClean="0"/>
              <a:t>	Bir </a:t>
            </a:r>
            <a:r>
              <a:rPr lang="tr-TR"/>
              <a:t>korunma önlemi soruşturmasının tamamlanması için belirlenmiş olan süre soruşturmanın başlangıç tarihinden itibaren 9 aydır. Gerektiğinde bu süre 2 ay daha uzatılabilir.</a:t>
            </a:r>
          </a:p>
          <a:p>
            <a:pPr marL="0" indent="0">
              <a:buNone/>
            </a:pPr>
            <a:endParaRPr lang="tr-TR"/>
          </a:p>
          <a:p>
            <a:pPr marL="0" indent="0">
              <a:buNone/>
            </a:pPr>
            <a:endParaRPr lang="tr-TR"/>
          </a:p>
        </p:txBody>
      </p:sp>
    </p:spTree>
    <p:extLst>
      <p:ext uri="{BB962C8B-B14F-4D97-AF65-F5344CB8AC3E}">
        <p14:creationId xmlns:p14="http://schemas.microsoft.com/office/powerpoint/2010/main" val="3314046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480720"/>
          </a:xfrm>
        </p:spPr>
        <p:txBody>
          <a:bodyPr>
            <a:normAutofit fontScale="92500" lnSpcReduction="20000"/>
          </a:bodyPr>
          <a:lstStyle/>
          <a:p>
            <a:pPr marL="0" indent="0" algn="ctr">
              <a:buNone/>
            </a:pPr>
            <a:r>
              <a:rPr lang="tr-TR" b="1"/>
              <a:t>2.2.2.4.	Korunma Önlemi Alınması İçin Yapılması Gerekli Ana İşlemler</a:t>
            </a:r>
          </a:p>
          <a:p>
            <a:pPr marL="0" indent="0">
              <a:buNone/>
            </a:pPr>
            <a:r>
              <a:rPr lang="tr-TR" smtClean="0"/>
              <a:t>	Bir </a:t>
            </a:r>
            <a:r>
              <a:rPr lang="tr-TR"/>
              <a:t>maddenin Türkiye’ye ithalatına karşı korunma önlemi alınabilmesi için aşağıdaki ana işlemlerin yapılması gerekmektedir:</a:t>
            </a:r>
          </a:p>
          <a:p>
            <a:pPr marL="0" indent="0">
              <a:buNone/>
            </a:pPr>
            <a:r>
              <a:rPr lang="tr-TR" smtClean="0"/>
              <a:t></a:t>
            </a:r>
            <a:r>
              <a:rPr lang="tr-TR"/>
              <a:t>	Korunma önlemi soruşturması başlatıldığının Resmi Gazete’de yayımlanması</a:t>
            </a:r>
          </a:p>
          <a:p>
            <a:pPr marL="0" indent="0">
              <a:buNone/>
            </a:pPr>
            <a:r>
              <a:rPr lang="tr-TR"/>
              <a:t>	Soruşturma açıldığı yönünde DTÖ’ ye bildirim yapılması (DTÖ’ ye üye olmayan ülkelerde bu işlem yerine getirilmez)</a:t>
            </a:r>
          </a:p>
          <a:p>
            <a:pPr marL="0" indent="0">
              <a:buNone/>
            </a:pPr>
            <a:r>
              <a:rPr lang="tr-TR"/>
              <a:t>	Geçici korunma önlemi alınması durumunda DTÖ’ ye bildirim yapılması ve talepte bulunan ilgili ülkelerle derhal istişarelere girilmesi</a:t>
            </a:r>
          </a:p>
          <a:p>
            <a:pPr marL="0" indent="0">
              <a:buNone/>
            </a:pPr>
            <a:r>
              <a:rPr lang="tr-TR"/>
              <a:t>	Korunma önlemi almayı gerektirecek ve yukarıda saydığımız şartların varlığının tespit edilmesi</a:t>
            </a:r>
          </a:p>
          <a:p>
            <a:pPr marL="0" indent="0">
              <a:buNone/>
            </a:pPr>
            <a:r>
              <a:rPr lang="tr-TR"/>
              <a:t>	İlgili taraflara görüşlerini sunma imkânı verilmesi</a:t>
            </a:r>
          </a:p>
          <a:p>
            <a:pPr marL="0" indent="0">
              <a:buNone/>
            </a:pPr>
            <a:r>
              <a:rPr lang="tr-TR"/>
              <a:t>	Tarafları dinleme toplantısı veya diğer uygun yöntemler ile korunma tedbiri uygulanmasının kamu yararına olup olmayacağının belirlenmesi</a:t>
            </a:r>
          </a:p>
          <a:p>
            <a:pPr marL="0" indent="0">
              <a:buNone/>
            </a:pPr>
            <a:r>
              <a:rPr lang="tr-TR"/>
              <a:t> </a:t>
            </a:r>
            <a:r>
              <a:rPr lang="tr-TR" smtClean="0"/>
              <a:t></a:t>
            </a:r>
            <a:r>
              <a:rPr lang="tr-TR"/>
              <a:t>	Korunma önlemi almayı gerektirecek şartların varlığının tespit edildiğinin DTÖ’ ye bildirilmesi ve ön istişare talep eden DTÖ üyesi ülkeler ile ön istişarelere girilmesi</a:t>
            </a:r>
          </a:p>
          <a:p>
            <a:pPr marL="0" indent="0">
              <a:buNone/>
            </a:pPr>
            <a:r>
              <a:rPr lang="tr-TR"/>
              <a:t>	Soruşturma sonucunun Resmi Gazete’de ilan edilmesi</a:t>
            </a:r>
          </a:p>
          <a:p>
            <a:pPr marL="0" indent="0">
              <a:buNone/>
            </a:pPr>
            <a:endParaRPr lang="tr-TR"/>
          </a:p>
        </p:txBody>
      </p:sp>
    </p:spTree>
    <p:extLst>
      <p:ext uri="{BB962C8B-B14F-4D97-AF65-F5344CB8AC3E}">
        <p14:creationId xmlns:p14="http://schemas.microsoft.com/office/powerpoint/2010/main" val="13249633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784976" cy="6336704"/>
          </a:xfrm>
        </p:spPr>
        <p:txBody>
          <a:bodyPr>
            <a:normAutofit lnSpcReduction="10000"/>
          </a:bodyPr>
          <a:lstStyle/>
          <a:p>
            <a:pPr marL="0" indent="0">
              <a:buNone/>
            </a:pPr>
            <a:r>
              <a:rPr lang="tr-TR" b="1"/>
              <a:t>2.2.2.5.	Korunma Önleminin Uygulanacağı Ülkeler</a:t>
            </a:r>
          </a:p>
          <a:p>
            <a:pPr marL="0" indent="0">
              <a:buNone/>
            </a:pPr>
            <a:endParaRPr lang="tr-TR"/>
          </a:p>
          <a:p>
            <a:pPr marL="0" indent="0">
              <a:buNone/>
            </a:pPr>
            <a:r>
              <a:rPr lang="tr-TR" smtClean="0"/>
              <a:t>	DTÖ </a:t>
            </a:r>
            <a:r>
              <a:rPr lang="tr-TR"/>
              <a:t>Korunma Önlemi Anlaşması’na uyumlu olan İthalatta Korunma Önlemleri Mevzuatına göre korunma önlemi ayrımcı olmayan bazda uygulanmalıdır. Yani DTÖ Korunma Önlemleri Anlaşması’na uygun olarak alınacak bir korunma önlemi ürünün menşeine bakılmaksızın uygulanmak zorundadır (Çin Halk Cumhuriyeti’ne ve DTÖ üyesi olmayan ülke/ülkelere karşı ayrımcı bazda korunma önlemi alınması mümkün bulunmaktadır.).</a:t>
            </a:r>
          </a:p>
          <a:p>
            <a:pPr marL="0" indent="0">
              <a:buNone/>
            </a:pPr>
            <a:endParaRPr lang="tr-TR"/>
          </a:p>
          <a:p>
            <a:pPr marL="0" indent="0">
              <a:buNone/>
            </a:pPr>
            <a:r>
              <a:rPr lang="tr-TR" b="1"/>
              <a:t>2.2.2.6.	Korunma Önlemi Uygulanmayacak Ülkeler</a:t>
            </a:r>
          </a:p>
          <a:p>
            <a:pPr marL="0" indent="0">
              <a:buNone/>
            </a:pPr>
            <a:r>
              <a:rPr lang="tr-TR" smtClean="0"/>
              <a:t>	DTÖ </a:t>
            </a:r>
            <a:r>
              <a:rPr lang="tr-TR"/>
              <a:t>üyesi gelişme yolundaki bir ülkenin soruşturmaya konu malın ithalatı içindeki payı %3’ü ve toplu olarak %3’den daha az ithalat payına sahip bu ülkelerin ilgili malın toplam ithalatındaki payı %9’u geçmedikçe, korunma önlemi, söz konusu ölçütü karşılayan, gelişme yolundaki DTÖ üyesi ülkelere karşı uygulanmaz.</a:t>
            </a:r>
          </a:p>
          <a:p>
            <a:pPr marL="0" indent="0">
              <a:buNone/>
            </a:pPr>
            <a:endParaRPr lang="tr-TR"/>
          </a:p>
        </p:txBody>
      </p:sp>
    </p:spTree>
    <p:extLst>
      <p:ext uri="{BB962C8B-B14F-4D97-AF65-F5344CB8AC3E}">
        <p14:creationId xmlns:p14="http://schemas.microsoft.com/office/powerpoint/2010/main" val="21995813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856984" cy="6480720"/>
          </a:xfrm>
        </p:spPr>
        <p:txBody>
          <a:bodyPr>
            <a:normAutofit fontScale="92500" lnSpcReduction="20000"/>
          </a:bodyPr>
          <a:lstStyle/>
          <a:p>
            <a:pPr marL="0" indent="0">
              <a:buNone/>
            </a:pPr>
            <a:r>
              <a:rPr lang="tr-TR" b="1"/>
              <a:t>2.2.2.7.	Geçici Korunma Önlemi</a:t>
            </a:r>
          </a:p>
          <a:p>
            <a:pPr marL="0" indent="0">
              <a:buNone/>
            </a:pPr>
            <a:r>
              <a:rPr lang="tr-TR" smtClean="0"/>
              <a:t>	Bir </a:t>
            </a:r>
            <a:r>
              <a:rPr lang="tr-TR"/>
              <a:t>malın, benzer ya da doğrudan rakip mallar üreten yerli üreticiler üzerinde ciddi zarar veya ciddi zarar tehdidi oluşturacak şekilde artan miktarlarda ithal edildiği yönünde açık kanıtların bulunduğu ve gecikmenin telafisi güç zararlara yol açabileceği kritik durumlarda ülke yararı göz önüne alınarak, geçici korunma önlemi alınabilir.</a:t>
            </a:r>
          </a:p>
          <a:p>
            <a:pPr marL="0" indent="0">
              <a:buNone/>
            </a:pPr>
            <a:endParaRPr lang="tr-TR"/>
          </a:p>
          <a:p>
            <a:pPr marL="0" indent="0">
              <a:buNone/>
            </a:pPr>
            <a:r>
              <a:rPr lang="tr-TR" b="1"/>
              <a:t>2.2.2.8.	Geçici Korunma Önleminin Süresi</a:t>
            </a:r>
          </a:p>
          <a:p>
            <a:pPr marL="0" indent="0">
              <a:buNone/>
            </a:pPr>
            <a:r>
              <a:rPr lang="tr-TR" smtClean="0"/>
              <a:t>	DTÖ </a:t>
            </a:r>
            <a:r>
              <a:rPr lang="tr-TR"/>
              <a:t>üyesi ülkelere yönelik uygulanan geçici korunma önleminin uygulama süresi  200 günü geçemez.</a:t>
            </a:r>
          </a:p>
          <a:p>
            <a:pPr marL="0" indent="0">
              <a:buNone/>
            </a:pPr>
            <a:endParaRPr lang="tr-TR"/>
          </a:p>
          <a:p>
            <a:pPr marL="0" indent="0">
              <a:buNone/>
            </a:pPr>
            <a:r>
              <a:rPr lang="tr-TR" b="1"/>
              <a:t>2.2.1.9. Korunma Önlemi</a:t>
            </a:r>
          </a:p>
          <a:p>
            <a:pPr marL="0" indent="0">
              <a:buNone/>
            </a:pPr>
            <a:r>
              <a:rPr lang="tr-TR" smtClean="0"/>
              <a:t>	Bir </a:t>
            </a:r>
            <a:r>
              <a:rPr lang="tr-TR"/>
              <a:t>malın benzer veya doğrudan rakip mallar üreten yerli üreticiler üzerinde ciddi  zarar veya ciddi zarar tehdidi oluşturacak şekilde artan miktar ve şartlarda ithal edildiği hallerde ülke yaran göz önüne alınarak, yapılacak soruşturma sonucunda korunma önlemi alınabilir.</a:t>
            </a:r>
          </a:p>
          <a:p>
            <a:pPr marL="0" indent="0">
              <a:buNone/>
            </a:pPr>
            <a:r>
              <a:rPr lang="tr-TR" smtClean="0"/>
              <a:t>	Korunma </a:t>
            </a:r>
            <a:r>
              <a:rPr lang="tr-TR"/>
              <a:t>önlemi; gümrük vergisinde artış yapılması, ek mali mükellefiyet getirilmesi, miktar/değer kısıtlaması, tarife kontenjanı uygulaması veya bunların birlikte uygulanması şeklinde olabilir.</a:t>
            </a:r>
          </a:p>
          <a:p>
            <a:pPr marL="0" indent="0">
              <a:buNone/>
            </a:pPr>
            <a:endParaRPr lang="tr-TR"/>
          </a:p>
          <a:p>
            <a:pPr marL="0" indent="0">
              <a:buNone/>
            </a:pPr>
            <a:endParaRPr lang="tr-TR"/>
          </a:p>
        </p:txBody>
      </p:sp>
    </p:spTree>
    <p:extLst>
      <p:ext uri="{BB962C8B-B14F-4D97-AF65-F5344CB8AC3E}">
        <p14:creationId xmlns:p14="http://schemas.microsoft.com/office/powerpoint/2010/main" val="2094674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856984" cy="6525344"/>
          </a:xfrm>
        </p:spPr>
        <p:txBody>
          <a:bodyPr>
            <a:normAutofit fontScale="85000" lnSpcReduction="20000"/>
          </a:bodyPr>
          <a:lstStyle/>
          <a:p>
            <a:pPr marL="0" indent="0">
              <a:buNone/>
            </a:pPr>
            <a:r>
              <a:rPr lang="tr-TR" b="1" smtClean="0"/>
              <a:t>2.2.2.10.Korunma </a:t>
            </a:r>
            <a:r>
              <a:rPr lang="tr-TR" b="1"/>
              <a:t>Önleminin Süresi</a:t>
            </a:r>
          </a:p>
          <a:p>
            <a:pPr marL="0" indent="0">
              <a:buNone/>
            </a:pPr>
            <a:r>
              <a:rPr lang="tr-TR" smtClean="0"/>
              <a:t>	Bir </a:t>
            </a:r>
            <a:r>
              <a:rPr lang="tr-TR"/>
              <a:t>korunma önleminin süresi -uzatılmadıkça- geçici önlem alınmış ise geçici önlem süresi de dâhil 4 yılı aşamaz. Korunma önleminin toplam süresi yeniden açılacak soruşturma sonucunda 10 yıla kadar uzatılabilir (Korunma önleminin 10 yıla kadar uzatılması hakkı gelişme yolundaki ülkeler için geçerlidir).</a:t>
            </a:r>
          </a:p>
          <a:p>
            <a:pPr marL="0" indent="0">
              <a:buNone/>
            </a:pPr>
            <a:endParaRPr lang="tr-TR"/>
          </a:p>
          <a:p>
            <a:pPr marL="0" indent="0">
              <a:buNone/>
            </a:pPr>
            <a:r>
              <a:rPr lang="tr-TR" b="1" smtClean="0"/>
              <a:t>2.2.2.11.Korunma </a:t>
            </a:r>
            <a:r>
              <a:rPr lang="tr-TR" b="1"/>
              <a:t>Önleminin Yeniden Uygulanmama Süresi</a:t>
            </a:r>
          </a:p>
          <a:p>
            <a:pPr marL="0" indent="0">
              <a:buNone/>
            </a:pPr>
            <a:r>
              <a:rPr lang="tr-TR" smtClean="0"/>
              <a:t>	Korunma </a:t>
            </a:r>
            <a:r>
              <a:rPr lang="tr-TR"/>
              <a:t>önlemine tabi tutulmuş bir malın ithalinde, yeniden uygulamama süresi, en az 2 yıl olmak şartıyla, daha önce uygulanmış olan korunma önleminin süresinin yarısına eşit bir süre boyunca yeniden korunma önlemi uygulanamaz (Bu hak sadece gelişme yolundaki ülkelere tanınmıştır. Gelişmiş ülkeler için uygulamama süresi önlemin yürürlükte kaldığı süre kadardır).</a:t>
            </a:r>
          </a:p>
          <a:p>
            <a:pPr marL="0" indent="0">
              <a:buNone/>
            </a:pPr>
            <a:r>
              <a:rPr lang="tr-TR" b="1" smtClean="0"/>
              <a:t>2.2.2.12.Yargısal </a:t>
            </a:r>
            <a:r>
              <a:rPr lang="tr-TR" b="1"/>
              <a:t>Denetim</a:t>
            </a:r>
          </a:p>
          <a:p>
            <a:pPr marL="0" indent="0">
              <a:buNone/>
            </a:pPr>
            <a:r>
              <a:rPr lang="tr-TR" smtClean="0"/>
              <a:t>	İdarenin </a:t>
            </a:r>
            <a:r>
              <a:rPr lang="tr-TR"/>
              <a:t>her kararı/uygulaması iç yargı denetimine tabi olduğu gibi bir korunma önlemi soruşturması sonucunda alınacak kararlar da iç yargı denetimine tabidir. Eksik işlem yapıldığını ve/veya yanlış karar alındığını iddia eden ilgili taraflar; başvuran taraf, ithalatçı firmalar, önleme tabi ihracatçı firmalar ve ihracatçı ülke hükümeti iç yargıda kararı dava edebilir.</a:t>
            </a:r>
          </a:p>
          <a:p>
            <a:pPr marL="0" indent="0">
              <a:buNone/>
            </a:pPr>
            <a:r>
              <a:rPr lang="tr-TR"/>
              <a:t>Ayrıca, DTÖ üyesi ülkelere karşı alınan korunma önlemi DTÖ Anlaşmazlıkların Halli Organı denetimine tabidir. </a:t>
            </a:r>
          </a:p>
        </p:txBody>
      </p:sp>
    </p:spTree>
    <p:extLst>
      <p:ext uri="{BB962C8B-B14F-4D97-AF65-F5344CB8AC3E}">
        <p14:creationId xmlns:p14="http://schemas.microsoft.com/office/powerpoint/2010/main" val="12533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404664"/>
            <a:ext cx="8856984" cy="6192688"/>
          </a:xfrm>
        </p:spPr>
        <p:txBody>
          <a:bodyPr>
            <a:normAutofit lnSpcReduction="10000"/>
          </a:bodyPr>
          <a:lstStyle/>
          <a:p>
            <a:pPr marL="0" indent="0">
              <a:buNone/>
            </a:pPr>
            <a:r>
              <a:rPr lang="tr-TR" b="1" smtClean="0"/>
              <a:t>2.2.2.14.Bilinmesi </a:t>
            </a:r>
            <a:r>
              <a:rPr lang="tr-TR" b="1"/>
              <a:t>Gereken Diğer Hususlar</a:t>
            </a:r>
          </a:p>
          <a:p>
            <a:pPr marL="0" indent="0">
              <a:buNone/>
            </a:pPr>
            <a:endParaRPr lang="tr-TR"/>
          </a:p>
          <a:p>
            <a:pPr marL="0" indent="0">
              <a:buNone/>
            </a:pPr>
            <a:r>
              <a:rPr lang="tr-TR" smtClean="0"/>
              <a:t>	Başvuru </a:t>
            </a:r>
            <a:r>
              <a:rPr lang="tr-TR"/>
              <a:t>formuna verilen cevaplar ve tedarik edilen belgeler, incelemelere ve sonucunda alınacak karara esas teşkil etmektedir. Başvurunun tam ve usulüne uygun yapılması, normal koşullarda 9 ay olan soruşturma süresini kısaltabilecektir. Başvuru formuna verilen yazılı cevapların aynı zamanda bilgisayar ortamında diskette sağlanması çalışmaları hızlandırabilecektir.</a:t>
            </a:r>
          </a:p>
          <a:p>
            <a:pPr marL="0" indent="0">
              <a:buNone/>
            </a:pPr>
            <a:endParaRPr lang="tr-TR"/>
          </a:p>
          <a:p>
            <a:pPr marL="0" indent="0">
              <a:buNone/>
            </a:pPr>
            <a:r>
              <a:rPr lang="tr-TR" smtClean="0"/>
              <a:t>	Bu </a:t>
            </a:r>
            <a:r>
              <a:rPr lang="tr-TR"/>
              <a:t>itibarla, başvuru sahipleri, soru formunu tam ve doğru şekilde cevaplamalı ve mümkün olduğu ölçüde konu ile ilgili tüm belgeleri (gelir-gidere, bilançoya, satılan malın maliyetine ilişkin tabloları) sunmalıdır. Soru formunun doldurulmasında yararlanılan kaynaklar açık bir şekilde belirtilmelidir. İstenilen bilgilerin tam sağlanamadığı durumlarda açıklama yapılmalıdır.</a:t>
            </a:r>
          </a:p>
          <a:p>
            <a:pPr marL="0" indent="0">
              <a:buNone/>
            </a:pPr>
            <a:endParaRPr lang="tr-TR"/>
          </a:p>
        </p:txBody>
      </p:sp>
    </p:spTree>
    <p:extLst>
      <p:ext uri="{BB962C8B-B14F-4D97-AF65-F5344CB8AC3E}">
        <p14:creationId xmlns:p14="http://schemas.microsoft.com/office/powerpoint/2010/main" val="349662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620688"/>
            <a:ext cx="8856984" cy="6120680"/>
          </a:xfrm>
        </p:spPr>
        <p:txBody>
          <a:bodyPr/>
          <a:lstStyle/>
          <a:p>
            <a:pPr marL="0" indent="0">
              <a:buNone/>
            </a:pPr>
            <a:r>
              <a:rPr lang="tr-TR" b="1"/>
              <a:t>1.3.	İthalattan Tahsil Edilen Mali Mükellefiyetler</a:t>
            </a:r>
          </a:p>
          <a:p>
            <a:pPr marL="0" indent="0">
              <a:buNone/>
            </a:pPr>
            <a:r>
              <a:rPr lang="tr-TR" smtClean="0"/>
              <a:t>	</a:t>
            </a:r>
          </a:p>
          <a:p>
            <a:pPr marL="0" indent="0" algn="just">
              <a:buNone/>
            </a:pPr>
            <a:r>
              <a:rPr lang="tr-TR"/>
              <a:t>	</a:t>
            </a:r>
            <a:r>
              <a:rPr lang="tr-TR" smtClean="0"/>
              <a:t>Ülkeler </a:t>
            </a:r>
            <a:r>
              <a:rPr lang="tr-TR"/>
              <a:t>çeşitli amaçlara ulaşmak için birbirinden farklı olarak ithalattan vergi almaktadır. Az gelişmiş ülkelerde ithalattan alınan vergiler devlet bütçesi için önemli bir  gelir kaynağıdır. Ülkelerin gelişmişlik düzeyi arttıkça ithalattan alınan vergilerin gelir kaynağı olarak önemi azalmaktadır. Ancak ekonomiye müdahale ederek ödemeler  dengesinin bozulmaması, yerli üretimi korumak ve teşvik etmek, dış rekabete karşı korumak ve uluslararası ticareti kendi ekonomik kalkınmaları yararına bir araç olarak kullanabilmek gibi nedenlerle ithalattan alınan vergiler ayrı bir önem kazanmaktadır.</a:t>
            </a:r>
          </a:p>
          <a:p>
            <a:pPr marL="0" indent="0">
              <a:buNone/>
            </a:pPr>
            <a:endParaRPr lang="tr-TR"/>
          </a:p>
        </p:txBody>
      </p:sp>
    </p:spTree>
    <p:extLst>
      <p:ext uri="{BB962C8B-B14F-4D97-AF65-F5344CB8AC3E}">
        <p14:creationId xmlns:p14="http://schemas.microsoft.com/office/powerpoint/2010/main" val="2650933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16632"/>
            <a:ext cx="8784976" cy="6624736"/>
          </a:xfrm>
        </p:spPr>
        <p:txBody>
          <a:bodyPr>
            <a:normAutofit fontScale="85000" lnSpcReduction="10000"/>
          </a:bodyPr>
          <a:lstStyle/>
          <a:p>
            <a:pPr marL="0" indent="0">
              <a:buNone/>
            </a:pPr>
            <a:r>
              <a:rPr lang="tr-TR" b="1"/>
              <a:t>İthalatta Gözetim Uygulaması</a:t>
            </a:r>
          </a:p>
          <a:p>
            <a:pPr marL="0" indent="0">
              <a:buNone/>
            </a:pPr>
            <a:r>
              <a:rPr lang="tr-TR" smtClean="0"/>
              <a:t>	İthalatta </a:t>
            </a:r>
            <a:r>
              <a:rPr lang="tr-TR"/>
              <a:t>Gözetim Uygulamasına ilişkin tebliğlerle, ürünlerin ileride damping, kota, vs. önlemlere tabi tutulabilmesi için takibi yapılmaktadır. Gözetim bir malın ithalatında kaydedilecek gelişmelerin yakından izlenmesi amacıyla yapılır.</a:t>
            </a:r>
          </a:p>
          <a:p>
            <a:pPr marL="0" indent="0">
              <a:buNone/>
            </a:pPr>
            <a:r>
              <a:rPr lang="tr-TR" smtClean="0"/>
              <a:t>	Gözetim </a:t>
            </a:r>
            <a:r>
              <a:rPr lang="tr-TR"/>
              <a:t>kararı Gözetim Belgesi düzenlenmesi yoluyla ileriye yönelik olarak uygulanabileceği gibi gerçekleşen ithalatı değerlendirmek üzere geçmişe dönük olarak da uygulanabilir.</a:t>
            </a:r>
          </a:p>
          <a:p>
            <a:pPr marL="0" indent="0">
              <a:buNone/>
            </a:pPr>
            <a:r>
              <a:rPr lang="tr-TR" smtClean="0"/>
              <a:t>	Bir </a:t>
            </a:r>
            <a:r>
              <a:rPr lang="tr-TR"/>
              <a:t>malın ithalatında gözetim uygulanmasına ilişkin karar, başvuru üzerine veya re'sen yapılacak bir değerlendirme sonucunda Müsteşarlık (İthalat Genel Müdürlüğü) tarafından verilir. Yapılacak değerlendirmede ithalatın gelişimi, ithal şartları ve ithalatın yerli üreticiler üzerindeki etkisi dikkate alınır.</a:t>
            </a:r>
          </a:p>
          <a:p>
            <a:pPr marL="0" indent="0">
              <a:buNone/>
            </a:pPr>
            <a:r>
              <a:rPr lang="tr-TR" smtClean="0"/>
              <a:t>	Gözetim </a:t>
            </a:r>
            <a:r>
              <a:rPr lang="tr-TR"/>
              <a:t>kararı Gözetim Belgesi düzenlenmesi yoluyla ileriye yönelik olarak veya gerçekleşen ithalatı değerlendirmek üzere geçmişe dönük olarak uygulanabilir.</a:t>
            </a:r>
          </a:p>
          <a:p>
            <a:pPr marL="0" indent="0">
              <a:buNone/>
            </a:pPr>
            <a:r>
              <a:rPr lang="tr-TR" smtClean="0"/>
              <a:t>	Bir </a:t>
            </a:r>
            <a:r>
              <a:rPr lang="tr-TR"/>
              <a:t>malın ithalatı geçmişe dönük gözetime tabi tutulduğunda bu malın ithalatı  sırasında Müsteşarlıkça belirlenecek usul ve esaslar çerçevesinde kayıt tutulur. İleriye yönelik gözetime tabi bir malın ithalatında gümrük mevzuatının gerektirdiği belgelerin yanı sıra "Gözetim Belgesi"de aranır.</a:t>
            </a:r>
          </a:p>
          <a:p>
            <a:pPr marL="0" indent="0">
              <a:buNone/>
            </a:pPr>
            <a:r>
              <a:rPr lang="tr-TR" smtClean="0"/>
              <a:t>	Gözetim </a:t>
            </a:r>
            <a:r>
              <a:rPr lang="tr-TR"/>
              <a:t>uygulamasına ilişkin usul ve esaslar ile başvuru sahiplerinden alınacak olan taahhütnameler Tebliğlerle belirlenir.</a:t>
            </a:r>
          </a:p>
          <a:p>
            <a:pPr marL="0" indent="0">
              <a:buNone/>
            </a:pPr>
            <a:endParaRPr lang="tr-TR"/>
          </a:p>
        </p:txBody>
      </p:sp>
    </p:spTree>
    <p:extLst>
      <p:ext uri="{BB962C8B-B14F-4D97-AF65-F5344CB8AC3E}">
        <p14:creationId xmlns:p14="http://schemas.microsoft.com/office/powerpoint/2010/main" val="26599734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483768" y="2348880"/>
            <a:ext cx="4536504" cy="1944216"/>
          </a:xfrm>
        </p:spPr>
        <p:txBody>
          <a:bodyPr>
            <a:normAutofit/>
          </a:bodyPr>
          <a:lstStyle/>
          <a:p>
            <a:r>
              <a:rPr lang="tr-TR" sz="9600" smtClean="0"/>
              <a:t>SON</a:t>
            </a:r>
            <a:endParaRPr lang="tr-TR" sz="9600"/>
          </a:p>
        </p:txBody>
      </p:sp>
    </p:spTree>
    <p:extLst>
      <p:ext uri="{BB962C8B-B14F-4D97-AF65-F5344CB8AC3E}">
        <p14:creationId xmlns:p14="http://schemas.microsoft.com/office/powerpoint/2010/main" val="299087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552728"/>
          </a:xfrm>
        </p:spPr>
        <p:txBody>
          <a:bodyPr>
            <a:normAutofit fontScale="92500" lnSpcReduction="20000"/>
          </a:bodyPr>
          <a:lstStyle/>
          <a:p>
            <a:pPr marL="0" indent="0">
              <a:buNone/>
            </a:pPr>
            <a:r>
              <a:rPr lang="tr-TR" b="1"/>
              <a:t>1.3.1.	İthalatta Alınan Vergiler</a:t>
            </a:r>
          </a:p>
          <a:p>
            <a:pPr marL="0" indent="0">
              <a:buNone/>
            </a:pPr>
            <a:endParaRPr lang="tr-TR"/>
          </a:p>
          <a:p>
            <a:pPr marL="0" indent="0">
              <a:buNone/>
            </a:pPr>
            <a:r>
              <a:rPr lang="tr-TR" smtClean="0"/>
              <a:t>	Ülkemizde</a:t>
            </a:r>
            <a:r>
              <a:rPr lang="tr-TR"/>
              <a:t>, ithalattan gümrük vergisi, KDV, Özel Tüketim Vergisi, Damga Vergisi ve Akaryakıt Tüketim Vergisi Kanunu’nda belirtilen akaryakıtların ithali durumunda Akaryakıt Tüketim Vergisi alınır.</a:t>
            </a:r>
          </a:p>
          <a:p>
            <a:pPr marL="0" indent="0">
              <a:buNone/>
            </a:pPr>
            <a:endParaRPr lang="tr-TR"/>
          </a:p>
          <a:p>
            <a:pPr marL="0" indent="0">
              <a:buNone/>
            </a:pPr>
            <a:r>
              <a:rPr lang="tr-TR" b="1" smtClean="0"/>
              <a:t>1.3.1.1.Gümrük </a:t>
            </a:r>
            <a:r>
              <a:rPr lang="tr-TR" b="1"/>
              <a:t>Vergisi</a:t>
            </a:r>
          </a:p>
          <a:p>
            <a:pPr marL="0" indent="0">
              <a:buNone/>
            </a:pPr>
            <a:endParaRPr lang="tr-TR"/>
          </a:p>
          <a:p>
            <a:pPr marL="0" indent="0">
              <a:buNone/>
            </a:pPr>
            <a:r>
              <a:rPr lang="tr-TR" smtClean="0"/>
              <a:t>	1615 </a:t>
            </a:r>
            <a:r>
              <a:rPr lang="tr-TR"/>
              <a:t>sayılı Gümrük Kanununun 4 üncü maddesi uyarınca, Gümrük Vergisi tahsilâtı, bu Kanuna göre ödeme mükellefiyetinin başladığı tarihte yürürlükte bulunan Gümrük Giriş Tarife Cetvelindeki nispet, had ve esaslara göre yapılmaktadır.</a:t>
            </a:r>
          </a:p>
          <a:p>
            <a:pPr marL="0" indent="0">
              <a:buNone/>
            </a:pPr>
            <a:endParaRPr lang="tr-TR"/>
          </a:p>
          <a:p>
            <a:pPr marL="0" indent="0">
              <a:buNone/>
            </a:pPr>
            <a:r>
              <a:rPr lang="tr-TR" b="1"/>
              <a:t>1.3.1.2.	Katma Değer Vergisi</a:t>
            </a:r>
          </a:p>
          <a:p>
            <a:pPr marL="0" indent="0">
              <a:buNone/>
            </a:pPr>
            <a:endParaRPr lang="tr-TR"/>
          </a:p>
          <a:p>
            <a:pPr marL="0" indent="0">
              <a:buNone/>
            </a:pPr>
            <a:r>
              <a:rPr lang="tr-TR" smtClean="0"/>
              <a:t>	3065 </a:t>
            </a:r>
            <a:r>
              <a:rPr lang="tr-TR"/>
              <a:t>sayılı Katma Değer Vergisi Kanunu’nun 1 inci maddesi uyarınca her türlü mal  ve hizmet ithalatı, aynı Kanun’un 28 inci maddesine dayanılarak çıkarılan Bakanlar Kurulu Kararlarında belirtilen oranlarda Katma Değer Vergisi’ne tabi bulunmaktadır.</a:t>
            </a:r>
          </a:p>
          <a:p>
            <a:pPr marL="0" indent="0">
              <a:buNone/>
            </a:pPr>
            <a:endParaRPr lang="tr-TR"/>
          </a:p>
        </p:txBody>
      </p:sp>
    </p:spTree>
    <p:extLst>
      <p:ext uri="{BB962C8B-B14F-4D97-AF65-F5344CB8AC3E}">
        <p14:creationId xmlns:p14="http://schemas.microsoft.com/office/powerpoint/2010/main" val="2781996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624736"/>
          </a:xfrm>
        </p:spPr>
        <p:txBody>
          <a:bodyPr>
            <a:normAutofit fontScale="85000" lnSpcReduction="10000"/>
          </a:bodyPr>
          <a:lstStyle/>
          <a:p>
            <a:pPr marL="0" indent="0">
              <a:buNone/>
            </a:pPr>
            <a:r>
              <a:rPr lang="tr-TR" b="1"/>
              <a:t>1.3.1.3.	Akaryakıt Tüketim Vergisi</a:t>
            </a:r>
          </a:p>
          <a:p>
            <a:pPr marL="0" indent="0">
              <a:buNone/>
            </a:pPr>
            <a:endParaRPr lang="tr-TR"/>
          </a:p>
          <a:p>
            <a:pPr marL="0" indent="0">
              <a:buNone/>
            </a:pPr>
            <a:r>
              <a:rPr lang="tr-TR" smtClean="0"/>
              <a:t>	3074 </a:t>
            </a:r>
            <a:r>
              <a:rPr lang="tr-TR"/>
              <a:t>sayılı Akaryakıt Tüketim Vergisi Kanunu’nun 2 inci maddesinde Akaryakıt Tüketim Vergisi’nin mükellefinin, bu verginin konusuna giren ürünlerin (kurşunsuz benzin, süper benzin, normal benzin, gazyağı, motorin, marine diesel, kalorifer yakıtı, fuel oil çeşitleri, sıvılaştırılmış petrol gazı çeşitleri) satışını yapan rafineri şirketleri, doğal gaz üretim şirketleri ve ithalatı gerçekleştiren kuruluşlar olduğu belirtilmiştir.</a:t>
            </a:r>
          </a:p>
          <a:p>
            <a:pPr marL="0" indent="0">
              <a:buNone/>
            </a:pPr>
            <a:endParaRPr lang="tr-TR"/>
          </a:p>
          <a:p>
            <a:pPr marL="0" indent="0">
              <a:buNone/>
            </a:pPr>
            <a:r>
              <a:rPr lang="tr-TR" smtClean="0"/>
              <a:t>	Akaryakıt </a:t>
            </a:r>
            <a:r>
              <a:rPr lang="tr-TR"/>
              <a:t>tüketim vergisine tabi petrol ürünlerini ithal eden gerçek veya tüzel kişiler, ileride ödeyecekleri akaryakıt tüketim vergisi için, gerektiğinde, esasları ve ürünler itibarıyla tutarları Maliye ve Gümrük Bakanlığınca belirlenecek banka teminat mektubunu ilgili gümrük idaresine vermedikleri sürece gümrükleme yapılmaz.</a:t>
            </a:r>
          </a:p>
          <a:p>
            <a:pPr marL="0" indent="0">
              <a:buNone/>
            </a:pPr>
            <a:endParaRPr lang="tr-TR"/>
          </a:p>
          <a:p>
            <a:pPr marL="0" indent="0">
              <a:buNone/>
            </a:pPr>
            <a:r>
              <a:rPr lang="tr-TR" smtClean="0"/>
              <a:t>	Her </a:t>
            </a:r>
            <a:r>
              <a:rPr lang="tr-TR"/>
              <a:t>ayın ilk on beş günlük birinci ve kalan günlerinden oluşan ikinci dönemlerinde yapılan satışlara ait Akaryakıt Tüketim Vergisi, bu dönemleri izleyen 10 uncu günün akşamına kadar, rafineri şirketleri, doğal gaz üretim şirketleri ve ithalatı gerçekleştiren kuruluşların merkezlerinin bağlı olduğu vergi dairesine, şekli ve içeriği Maliye Bakanlığınca tespit edilecek beyanname ile beyan edilir ve aynı süre içinde ödenir.</a:t>
            </a:r>
          </a:p>
          <a:p>
            <a:pPr marL="0" indent="0">
              <a:buNone/>
            </a:pPr>
            <a:endParaRPr lang="tr-TR"/>
          </a:p>
        </p:txBody>
      </p:sp>
    </p:spTree>
    <p:extLst>
      <p:ext uri="{BB962C8B-B14F-4D97-AF65-F5344CB8AC3E}">
        <p14:creationId xmlns:p14="http://schemas.microsoft.com/office/powerpoint/2010/main" val="3908882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856984" cy="6336704"/>
          </a:xfrm>
        </p:spPr>
        <p:txBody>
          <a:bodyPr>
            <a:normAutofit fontScale="92500" lnSpcReduction="10000"/>
          </a:bodyPr>
          <a:lstStyle/>
          <a:p>
            <a:pPr marL="0" indent="0">
              <a:buNone/>
            </a:pPr>
            <a:r>
              <a:rPr lang="tr-TR" b="1"/>
              <a:t>1.3.1.4.	Özel Tüketim Vergisi</a:t>
            </a:r>
          </a:p>
          <a:p>
            <a:pPr marL="0" indent="0">
              <a:buNone/>
            </a:pPr>
            <a:endParaRPr lang="tr-TR"/>
          </a:p>
          <a:p>
            <a:pPr marL="0" indent="0">
              <a:buNone/>
            </a:pPr>
            <a:r>
              <a:rPr lang="tr-TR"/>
              <a:t>Özel Tüketim Vergisi Kanunu’na ekli;</a:t>
            </a:r>
          </a:p>
          <a:p>
            <a:pPr marL="0" indent="0">
              <a:buNone/>
            </a:pPr>
            <a:endParaRPr lang="tr-TR"/>
          </a:p>
          <a:p>
            <a:pPr marL="0" indent="0">
              <a:buNone/>
            </a:pPr>
            <a:r>
              <a:rPr lang="tr-TR"/>
              <a:t>(I)	sayılı listedeki malların ithalatçıları veya rafineriler dâhil imal edenler tarafından teslimi,</a:t>
            </a:r>
          </a:p>
          <a:p>
            <a:pPr marL="0" indent="0">
              <a:buNone/>
            </a:pPr>
            <a:endParaRPr lang="tr-TR"/>
          </a:p>
          <a:p>
            <a:pPr marL="0" indent="0">
              <a:buNone/>
            </a:pPr>
            <a:r>
              <a:rPr lang="tr-TR"/>
              <a:t>(II)	sayılı listedeki mallardan kayıt ve tescile tabi olanların ilk iktisabı,</a:t>
            </a:r>
          </a:p>
          <a:p>
            <a:pPr marL="0" indent="0">
              <a:buNone/>
            </a:pPr>
            <a:endParaRPr lang="tr-TR"/>
          </a:p>
          <a:p>
            <a:pPr marL="0" indent="0">
              <a:buNone/>
            </a:pPr>
            <a:r>
              <a:rPr lang="tr-TR"/>
              <a:t>(II) sayılı listedeki mallardan kayıt ve tescile tabi olmayanlar ile (III) ve (IV) sayılı listelerdeki malların ithalatı veya imal ya da inşa edenler tarafından teslimi,</a:t>
            </a:r>
          </a:p>
          <a:p>
            <a:pPr marL="0" indent="0">
              <a:buNone/>
            </a:pPr>
            <a:endParaRPr lang="tr-TR"/>
          </a:p>
          <a:p>
            <a:pPr marL="0" indent="0">
              <a:buNone/>
            </a:pPr>
            <a:r>
              <a:rPr lang="tr-TR"/>
              <a:t>(I), (III) ve (IV) sayılı listelerdeki mallar ile (II) sayılı listedeki mallardan kayıt ve tescile tabi olmayanların özel tüketim vergisi uygulanmadan önce müzayede yoluyla satışı, bir defaya mahsus olmak üzere özel tüketim vergisine tabidir </a:t>
            </a:r>
          </a:p>
        </p:txBody>
      </p:sp>
    </p:spTree>
    <p:extLst>
      <p:ext uri="{BB962C8B-B14F-4D97-AF65-F5344CB8AC3E}">
        <p14:creationId xmlns:p14="http://schemas.microsoft.com/office/powerpoint/2010/main" val="30092161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77</TotalTime>
  <Words>197</Words>
  <Application>Microsoft Office PowerPoint</Application>
  <PresentationFormat>Ekran Gösterisi (4:3)</PresentationFormat>
  <Paragraphs>413</Paragraphs>
  <Slides>61</Slides>
  <Notes>1</Notes>
  <HiddenSlides>0</HiddenSlides>
  <MMClips>0</MMClips>
  <ScaleCrop>false</ScaleCrop>
  <HeadingPairs>
    <vt:vector size="4" baseType="variant">
      <vt:variant>
        <vt:lpstr>Tema</vt:lpstr>
      </vt:variant>
      <vt:variant>
        <vt:i4>2</vt:i4>
      </vt:variant>
      <vt:variant>
        <vt:lpstr>Slayt Başlıkları</vt:lpstr>
      </vt:variant>
      <vt:variant>
        <vt:i4>61</vt:i4>
      </vt:variant>
    </vt:vector>
  </HeadingPairs>
  <TitlesOfParts>
    <vt:vector size="63" baseType="lpstr">
      <vt:lpstr>Hisse Senedi</vt:lpstr>
      <vt:lpstr>Üst Düzey</vt:lpstr>
      <vt:lpstr>      Bu proje Avrupa Birliği ve Türkiye Cumhuriyeti tarafından finanse edilmektedir. </vt:lpstr>
      <vt:lpstr>1. İTHALAT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İTHALAT</dc:title>
  <dc:creator>Baycan</dc:creator>
  <cp:lastModifiedBy>Bilal Keskin</cp:lastModifiedBy>
  <cp:revision>18</cp:revision>
  <dcterms:created xsi:type="dcterms:W3CDTF">2016-03-12T19:09:54Z</dcterms:created>
  <dcterms:modified xsi:type="dcterms:W3CDTF">2016-04-15T14:01:18Z</dcterms:modified>
</cp:coreProperties>
</file>